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6"/>
  </p:notesMasterIdLst>
  <p:sldIdLst>
    <p:sldId id="271" r:id="rId3"/>
    <p:sldId id="269" r:id="rId4"/>
    <p:sldId id="270" r:id="rId5"/>
    <p:sldId id="258" r:id="rId6"/>
    <p:sldId id="284" r:id="rId7"/>
    <p:sldId id="281" r:id="rId8"/>
    <p:sldId id="298" r:id="rId9"/>
    <p:sldId id="275" r:id="rId10"/>
    <p:sldId id="285" r:id="rId11"/>
    <p:sldId id="286" r:id="rId12"/>
    <p:sldId id="287" r:id="rId13"/>
    <p:sldId id="288" r:id="rId14"/>
    <p:sldId id="280"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me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E440B9"/>
    <a:srgbClr val="3748ED"/>
    <a:srgbClr val="48DC96"/>
    <a:srgbClr val="74105A"/>
    <a:srgbClr val="5C34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النمط الفاتح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60"/>
  </p:normalViewPr>
  <p:slideViewPr>
    <p:cSldViewPr>
      <p:cViewPr varScale="1">
        <p:scale>
          <a:sx n="68" d="100"/>
          <a:sy n="68" d="100"/>
        </p:scale>
        <p:origin x="72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120" y="0"/>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ECA1D92-1E1F-4A77-B5BB-F906DD468845}" type="datetimeFigureOut">
              <a:rPr lang="ar-IQ" smtClean="0"/>
              <a:pPr/>
              <a:t>16/06/1445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D585981-5E79-4A98-9FE0-C442A6083EBA}" type="slidenum">
              <a:rPr lang="ar-IQ" smtClean="0"/>
              <a:pPr/>
              <a:t>‹#›</a:t>
            </a:fld>
            <a:endParaRPr lang="ar-IQ"/>
          </a:p>
        </p:txBody>
      </p:sp>
    </p:spTree>
    <p:extLst>
      <p:ext uri="{BB962C8B-B14F-4D97-AF65-F5344CB8AC3E}">
        <p14:creationId xmlns:p14="http://schemas.microsoft.com/office/powerpoint/2010/main" val="19627809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AD585981-5E79-4A98-9FE0-C442A6083EBA}" type="slidenum">
              <a:rPr lang="ar-IQ" smtClean="0"/>
              <a:pPr/>
              <a:t>1</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B9B17B10-30B0-4909-81B7-6ACA76199C08}" type="datetimeFigureOut">
              <a:rPr lang="ar-IQ" smtClean="0"/>
              <a:pPr/>
              <a:t>16/06/1445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0B13B1D-3C08-4ACA-B6B2-FFA6764C49B2}"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B9B17B10-30B0-4909-81B7-6ACA76199C08}" type="datetimeFigureOut">
              <a:rPr lang="ar-IQ" smtClean="0"/>
              <a:pPr/>
              <a:t>16/06/1445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0B13B1D-3C08-4ACA-B6B2-FFA6764C49B2}"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B9B17B10-30B0-4909-81B7-6ACA76199C08}" type="datetimeFigureOut">
              <a:rPr lang="ar-IQ" smtClean="0"/>
              <a:pPr/>
              <a:t>16/06/1445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0B13B1D-3C08-4ACA-B6B2-FFA6764C49B2}"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72DEDEED-BEF5-4806-9D60-DE8F8FEF1919}" type="datetimeFigureOut">
              <a:rPr lang="ar-IQ" smtClean="0"/>
              <a:pPr/>
              <a:t>16/06/1445</a:t>
            </a:fld>
            <a:endParaRPr lang="ar-IQ"/>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IQ">
              <a:solidFill>
                <a:srgbClr val="0F6FC6">
                  <a:tint val="20000"/>
                </a:srgbClr>
              </a:solidFill>
            </a:endParaRPr>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AD561D6A-AFB9-406B-83A2-CDCD8B931915}" type="slidenum">
              <a:rPr lang="ar-IQ" smtClean="0"/>
              <a:pPr/>
              <a:t>‹#›</a:t>
            </a:fld>
            <a:endParaRPr lang="ar-IQ"/>
          </a:p>
        </p:txBody>
      </p:sp>
    </p:spTree>
    <p:extLst>
      <p:ext uri="{BB962C8B-B14F-4D97-AF65-F5344CB8AC3E}">
        <p14:creationId xmlns:p14="http://schemas.microsoft.com/office/powerpoint/2010/main" val="1373554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72DEDEED-BEF5-4806-9D60-DE8F8FEF1919}" type="datetimeFigureOut">
              <a:rPr lang="ar-IQ" smtClean="0">
                <a:solidFill>
                  <a:prstClr val="black"/>
                </a:solidFill>
              </a:rPr>
              <a:pPr/>
              <a:t>16/06/1445</a:t>
            </a:fld>
            <a:endParaRPr lang="ar-IQ">
              <a:solidFill>
                <a:prstClr val="black"/>
              </a:solidFill>
            </a:endParaRPr>
          </a:p>
        </p:txBody>
      </p:sp>
      <p:sp>
        <p:nvSpPr>
          <p:cNvPr id="5" name="عنصر نائب للتذييل 4"/>
          <p:cNvSpPr>
            <a:spLocks noGrp="1"/>
          </p:cNvSpPr>
          <p:nvPr>
            <p:ph type="ftr" sz="quarter" idx="11"/>
          </p:nvPr>
        </p:nvSpPr>
        <p:spPr/>
        <p:txBody>
          <a:bodyPr/>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p>
            <a:fld id="{AD561D6A-AFB9-406B-83A2-CDCD8B931915}" type="slidenum">
              <a:rPr lang="ar-IQ" smtClean="0">
                <a:solidFill>
                  <a:prstClr val="black"/>
                </a:solidFill>
              </a:rPr>
              <a:pPr/>
              <a:t>‹#›</a:t>
            </a:fld>
            <a:endParaRPr lang="ar-IQ">
              <a:solidFill>
                <a:prstClr val="black"/>
              </a:solidFill>
            </a:endParaRPr>
          </a:p>
        </p:txBody>
      </p:sp>
      <p:sp>
        <p:nvSpPr>
          <p:cNvPr id="7" name="عنوان 6"/>
          <p:cNvSpPr>
            <a:spLocks noGrp="1"/>
          </p:cNvSpPr>
          <p:nvPr>
            <p:ph type="title"/>
          </p:nvPr>
        </p:nvSpPr>
        <p:spPr/>
        <p:txBody>
          <a:bodyPr rtlCol="0"/>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1935733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72DEDEED-BEF5-4806-9D60-DE8F8FEF1919}" type="datetimeFigureOut">
              <a:rPr lang="ar-IQ" smtClean="0">
                <a:solidFill>
                  <a:prstClr val="white"/>
                </a:solidFill>
              </a:rPr>
              <a:pPr/>
              <a:t>16/06/1445</a:t>
            </a:fld>
            <a:endParaRPr lang="ar-IQ">
              <a:solidFill>
                <a:prstClr val="white"/>
              </a:solidFill>
            </a:endParaRPr>
          </a:p>
        </p:txBody>
      </p:sp>
      <p:sp>
        <p:nvSpPr>
          <p:cNvPr id="5" name="عنصر نائب للتذييل 4"/>
          <p:cNvSpPr>
            <a:spLocks noGrp="1"/>
          </p:cNvSpPr>
          <p:nvPr>
            <p:ph type="ftr" sz="quarter" idx="11"/>
          </p:nvPr>
        </p:nvSpPr>
        <p:spPr/>
        <p:txBody>
          <a:bodyPr/>
          <a:lstStyle/>
          <a:p>
            <a:endParaRPr lang="ar-IQ">
              <a:solidFill>
                <a:prstClr val="white"/>
              </a:solidFill>
            </a:endParaRPr>
          </a:p>
        </p:txBody>
      </p:sp>
      <p:sp>
        <p:nvSpPr>
          <p:cNvPr id="6" name="عنصر نائب لرقم الشريحة 5"/>
          <p:cNvSpPr>
            <a:spLocks noGrp="1"/>
          </p:cNvSpPr>
          <p:nvPr>
            <p:ph type="sldNum" sz="quarter" idx="12"/>
          </p:nvPr>
        </p:nvSpPr>
        <p:spPr/>
        <p:txBody>
          <a:bodyPr/>
          <a:lstStyle/>
          <a:p>
            <a:fld id="{AD561D6A-AFB9-406B-83A2-CDCD8B931915}" type="slidenum">
              <a:rPr lang="ar-IQ" smtClean="0">
                <a:solidFill>
                  <a:prstClr val="white"/>
                </a:solidFill>
              </a:rPr>
              <a:pPr/>
              <a:t>‹#›</a:t>
            </a:fld>
            <a:endParaRPr lang="ar-IQ">
              <a:solidFill>
                <a:prstClr val="white"/>
              </a:solidFill>
            </a:endParaRPr>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solidFill>
                <a:prstClr val="white"/>
              </a:solidFill>
            </a:endParaRPr>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solidFill>
                <a:prstClr val="white"/>
              </a:solidFill>
            </a:endParaRPr>
          </a:p>
        </p:txBody>
      </p:sp>
    </p:spTree>
    <p:extLst>
      <p:ext uri="{BB962C8B-B14F-4D97-AF65-F5344CB8AC3E}">
        <p14:creationId xmlns:p14="http://schemas.microsoft.com/office/powerpoint/2010/main" val="161317389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72DEDEED-BEF5-4806-9D60-DE8F8FEF1919}" type="datetimeFigureOut">
              <a:rPr lang="ar-IQ" smtClean="0">
                <a:solidFill>
                  <a:prstClr val="white"/>
                </a:solidFill>
              </a:rPr>
              <a:pPr/>
              <a:t>16/06/1445</a:t>
            </a:fld>
            <a:endParaRPr lang="ar-IQ">
              <a:solidFill>
                <a:prstClr val="white"/>
              </a:solidFill>
            </a:endParaRPr>
          </a:p>
        </p:txBody>
      </p:sp>
      <p:sp>
        <p:nvSpPr>
          <p:cNvPr id="6" name="عنصر نائب للتذييل 5"/>
          <p:cNvSpPr>
            <a:spLocks noGrp="1"/>
          </p:cNvSpPr>
          <p:nvPr>
            <p:ph type="ftr" sz="quarter" idx="11"/>
          </p:nvPr>
        </p:nvSpPr>
        <p:spPr/>
        <p:txBody>
          <a:bodyPr/>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p>
            <a:fld id="{AD561D6A-AFB9-406B-83A2-CDCD8B931915}" type="slidenum">
              <a:rPr lang="ar-IQ" smtClean="0">
                <a:solidFill>
                  <a:prstClr val="white"/>
                </a:solidFill>
              </a:rPr>
              <a:pPr/>
              <a:t>‹#›</a:t>
            </a:fld>
            <a:endParaRPr lang="ar-IQ">
              <a:solidFill>
                <a:prstClr val="white"/>
              </a:solidFill>
            </a:endParaRPr>
          </a:p>
        </p:txBody>
      </p:sp>
      <p:sp>
        <p:nvSpPr>
          <p:cNvPr id="8" name="عنوان 7"/>
          <p:cNvSpPr>
            <a:spLocks noGrp="1"/>
          </p:cNvSpPr>
          <p:nvPr>
            <p:ph type="title"/>
          </p:nvPr>
        </p:nvSpPr>
        <p:spPr/>
        <p:txBody>
          <a:bodyPr rtlCol="0"/>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231139883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72DEDEED-BEF5-4806-9D60-DE8F8FEF1919}" type="datetimeFigureOut">
              <a:rPr lang="ar-IQ" smtClean="0">
                <a:solidFill>
                  <a:prstClr val="black"/>
                </a:solidFill>
              </a:rPr>
              <a:pPr/>
              <a:t>16/06/1445</a:t>
            </a:fld>
            <a:endParaRPr lang="ar-IQ">
              <a:solidFill>
                <a:prstClr val="black"/>
              </a:solidFill>
            </a:endParaRPr>
          </a:p>
        </p:txBody>
      </p:sp>
      <p:sp>
        <p:nvSpPr>
          <p:cNvPr id="8" name="عنصر نائب للتذييل 7"/>
          <p:cNvSpPr>
            <a:spLocks noGrp="1"/>
          </p:cNvSpPr>
          <p:nvPr>
            <p:ph type="ftr" sz="quarter" idx="11"/>
          </p:nvPr>
        </p:nvSpPr>
        <p:spPr/>
        <p:txBody>
          <a:bodyPr/>
          <a:lstStyle/>
          <a:p>
            <a:endParaRPr lang="ar-IQ">
              <a:solidFill>
                <a:prstClr val="black"/>
              </a:solidFill>
            </a:endParaRPr>
          </a:p>
        </p:txBody>
      </p:sp>
      <p:sp>
        <p:nvSpPr>
          <p:cNvPr id="9" name="عنصر نائب لرقم الشريحة 8"/>
          <p:cNvSpPr>
            <a:spLocks noGrp="1"/>
          </p:cNvSpPr>
          <p:nvPr>
            <p:ph type="sldNum" sz="quarter" idx="12"/>
          </p:nvPr>
        </p:nvSpPr>
        <p:spPr/>
        <p:txBody>
          <a:bodyPr/>
          <a:lstStyle/>
          <a:p>
            <a:fld id="{AD561D6A-AFB9-406B-83A2-CDCD8B93191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99218149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72DEDEED-BEF5-4806-9D60-DE8F8FEF1919}" type="datetimeFigureOut">
              <a:rPr lang="ar-IQ" smtClean="0">
                <a:solidFill>
                  <a:prstClr val="white"/>
                </a:solidFill>
              </a:rPr>
              <a:pPr/>
              <a:t>16/06/1445</a:t>
            </a:fld>
            <a:endParaRPr lang="ar-IQ">
              <a:solidFill>
                <a:prstClr val="white"/>
              </a:solidFill>
            </a:endParaRPr>
          </a:p>
        </p:txBody>
      </p:sp>
      <p:sp>
        <p:nvSpPr>
          <p:cNvPr id="4" name="عنصر نائب للتذييل 3"/>
          <p:cNvSpPr>
            <a:spLocks noGrp="1"/>
          </p:cNvSpPr>
          <p:nvPr>
            <p:ph type="ftr" sz="quarter" idx="11"/>
          </p:nvPr>
        </p:nvSpPr>
        <p:spPr/>
        <p:txBody>
          <a:bodyPr/>
          <a:lstStyle/>
          <a:p>
            <a:endParaRPr lang="ar-IQ">
              <a:solidFill>
                <a:prstClr val="white"/>
              </a:solidFill>
            </a:endParaRPr>
          </a:p>
        </p:txBody>
      </p:sp>
      <p:sp>
        <p:nvSpPr>
          <p:cNvPr id="5" name="عنصر نائب لرقم الشريحة 4"/>
          <p:cNvSpPr>
            <a:spLocks noGrp="1"/>
          </p:cNvSpPr>
          <p:nvPr>
            <p:ph type="sldNum" sz="quarter" idx="12"/>
          </p:nvPr>
        </p:nvSpPr>
        <p:spPr/>
        <p:txBody>
          <a:bodyPr/>
          <a:lstStyle/>
          <a:p>
            <a:fld id="{AD561D6A-AFB9-406B-83A2-CDCD8B931915}" type="slidenum">
              <a:rPr lang="ar-IQ" smtClean="0">
                <a:solidFill>
                  <a:prstClr val="white"/>
                </a:solidFill>
              </a:rPr>
              <a:pPr/>
              <a:t>‹#›</a:t>
            </a:fld>
            <a:endParaRPr lang="ar-IQ">
              <a:solidFill>
                <a:prstClr val="white"/>
              </a:solidFill>
            </a:endParaRPr>
          </a:p>
        </p:txBody>
      </p:sp>
      <p:sp>
        <p:nvSpPr>
          <p:cNvPr id="6" name="عنوان 5"/>
          <p:cNvSpPr>
            <a:spLocks noGrp="1"/>
          </p:cNvSpPr>
          <p:nvPr>
            <p:ph type="title"/>
          </p:nvPr>
        </p:nvSpPr>
        <p:spPr/>
        <p:txBody>
          <a:bodyPr rtlCol="0"/>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115675039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2DEDEED-BEF5-4806-9D60-DE8F8FEF1919}" type="datetimeFigureOut">
              <a:rPr lang="ar-IQ" smtClean="0">
                <a:solidFill>
                  <a:prstClr val="black"/>
                </a:solidFill>
              </a:rPr>
              <a:pPr/>
              <a:t>16/06/1445</a:t>
            </a:fld>
            <a:endParaRPr lang="ar-IQ">
              <a:solidFill>
                <a:prstClr val="black"/>
              </a:solidFill>
            </a:endParaRPr>
          </a:p>
        </p:txBody>
      </p:sp>
      <p:sp>
        <p:nvSpPr>
          <p:cNvPr id="3" name="عنصر نائب للتذييل 2"/>
          <p:cNvSpPr>
            <a:spLocks noGrp="1"/>
          </p:cNvSpPr>
          <p:nvPr>
            <p:ph type="ftr" sz="quarter" idx="11"/>
          </p:nvPr>
        </p:nvSpPr>
        <p:spPr/>
        <p:txBody>
          <a:bodyPr/>
          <a:lstStyle/>
          <a:p>
            <a:endParaRPr lang="ar-IQ">
              <a:solidFill>
                <a:prstClr val="black"/>
              </a:solidFill>
            </a:endParaRPr>
          </a:p>
        </p:txBody>
      </p:sp>
      <p:sp>
        <p:nvSpPr>
          <p:cNvPr id="4" name="عنصر نائب لرقم الشريحة 3"/>
          <p:cNvSpPr>
            <a:spLocks noGrp="1"/>
          </p:cNvSpPr>
          <p:nvPr>
            <p:ph type="sldNum" sz="quarter" idx="12"/>
          </p:nvPr>
        </p:nvSpPr>
        <p:spPr/>
        <p:txBody>
          <a:bodyPr/>
          <a:lstStyle/>
          <a:p>
            <a:fld id="{AD561D6A-AFB9-406B-83A2-CDCD8B93191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482813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p>
            <a:fld id="{72DEDEED-BEF5-4806-9D60-DE8F8FEF1919}" type="datetimeFigureOut">
              <a:rPr lang="ar-IQ" smtClean="0">
                <a:solidFill>
                  <a:prstClr val="black"/>
                </a:solidFill>
              </a:rPr>
              <a:pPr/>
              <a:t>16/06/1445</a:t>
            </a:fld>
            <a:endParaRPr lang="ar-IQ">
              <a:solidFill>
                <a:prstClr val="black"/>
              </a:solidFill>
            </a:endParaRPr>
          </a:p>
        </p:txBody>
      </p:sp>
      <p:sp>
        <p:nvSpPr>
          <p:cNvPr id="6" name="عنصر نائب للتذييل 5"/>
          <p:cNvSpPr>
            <a:spLocks noGrp="1"/>
          </p:cNvSpPr>
          <p:nvPr>
            <p:ph type="ftr" sz="quarter" idx="11"/>
          </p:nvPr>
        </p:nvSpPr>
        <p:spPr/>
        <p:txBody>
          <a:bodyPr/>
          <a:lstStyle/>
          <a:p>
            <a:endParaRPr lang="ar-IQ">
              <a:solidFill>
                <a:prstClr val="black"/>
              </a:solidFill>
            </a:endParaRPr>
          </a:p>
        </p:txBody>
      </p:sp>
      <p:sp>
        <p:nvSpPr>
          <p:cNvPr id="7" name="عنصر نائب لرقم الشريحة 6"/>
          <p:cNvSpPr>
            <a:spLocks noGrp="1"/>
          </p:cNvSpPr>
          <p:nvPr>
            <p:ph type="sldNum" sz="quarter" idx="12"/>
          </p:nvPr>
        </p:nvSpPr>
        <p:spPr/>
        <p:txBody>
          <a:bodyPr/>
          <a:lstStyle/>
          <a:p>
            <a:fld id="{AD561D6A-AFB9-406B-83A2-CDCD8B93191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4983826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B9B17B10-30B0-4909-81B7-6ACA76199C08}" type="datetimeFigureOut">
              <a:rPr lang="ar-IQ" smtClean="0"/>
              <a:pPr/>
              <a:t>16/06/1445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0B13B1D-3C08-4ACA-B6B2-FFA6764C49B2}" type="slidenum">
              <a:rPr lang="ar-IQ" smtClean="0"/>
              <a:pPr/>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a:t>انقر فوق الأيقونة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72DEDEED-BEF5-4806-9D60-DE8F8FEF1919}" type="datetimeFigureOut">
              <a:rPr lang="ar-IQ" smtClean="0">
                <a:solidFill>
                  <a:prstClr val="white"/>
                </a:solidFill>
              </a:rPr>
              <a:pPr/>
              <a:t>16/06/1445</a:t>
            </a:fld>
            <a:endParaRPr lang="ar-IQ">
              <a:solidFill>
                <a:prstClr val="white"/>
              </a:solidFill>
            </a:endParaRPr>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IQ">
              <a:solidFill>
                <a:prstClr val="white"/>
              </a:solidFill>
            </a:endParaRPr>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AD561D6A-AFB9-406B-83A2-CDCD8B931915}" type="slidenum">
              <a:rPr lang="ar-IQ" smtClean="0">
                <a:solidFill>
                  <a:prstClr val="white"/>
                </a:solidFill>
              </a:rPr>
              <a:pPr/>
              <a:t>‹#›</a:t>
            </a:fld>
            <a:endParaRPr lang="ar-IQ">
              <a:solidFill>
                <a:prstClr val="white"/>
              </a:solidFill>
            </a:endParaRPr>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مثلث قائم الزاوية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solidFill>
                <a:prstClr val="white"/>
              </a:solidFill>
            </a:endParaRPr>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endParaRPr lang="en-US">
              <a:solidFill>
                <a:prstClr val="white"/>
              </a:solidFill>
            </a:endParaRPr>
          </a:p>
        </p:txBody>
      </p:sp>
    </p:spTree>
    <p:extLst>
      <p:ext uri="{BB962C8B-B14F-4D97-AF65-F5344CB8AC3E}">
        <p14:creationId xmlns:p14="http://schemas.microsoft.com/office/powerpoint/2010/main" val="103871400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72DEDEED-BEF5-4806-9D60-DE8F8FEF1919}" type="datetimeFigureOut">
              <a:rPr lang="ar-IQ" smtClean="0">
                <a:solidFill>
                  <a:prstClr val="black"/>
                </a:solidFill>
              </a:rPr>
              <a:pPr/>
              <a:t>16/06/1445</a:t>
            </a:fld>
            <a:endParaRPr lang="ar-IQ">
              <a:solidFill>
                <a:prstClr val="black"/>
              </a:solidFill>
            </a:endParaRPr>
          </a:p>
        </p:txBody>
      </p:sp>
      <p:sp>
        <p:nvSpPr>
          <p:cNvPr id="5" name="عنصر نائب للتذييل 4"/>
          <p:cNvSpPr>
            <a:spLocks noGrp="1"/>
          </p:cNvSpPr>
          <p:nvPr>
            <p:ph type="ftr" sz="quarter" idx="11"/>
          </p:nvPr>
        </p:nvSpPr>
        <p:spPr/>
        <p:txBody>
          <a:bodyPr/>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p>
            <a:fld id="{AD561D6A-AFB9-406B-83A2-CDCD8B93191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460537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72DEDEED-BEF5-4806-9D60-DE8F8FEF1919}" type="datetimeFigureOut">
              <a:rPr lang="ar-IQ" smtClean="0">
                <a:solidFill>
                  <a:prstClr val="black"/>
                </a:solidFill>
              </a:rPr>
              <a:pPr/>
              <a:t>16/06/1445</a:t>
            </a:fld>
            <a:endParaRPr lang="ar-IQ">
              <a:solidFill>
                <a:prstClr val="black"/>
              </a:solidFill>
            </a:endParaRPr>
          </a:p>
        </p:txBody>
      </p:sp>
      <p:sp>
        <p:nvSpPr>
          <p:cNvPr id="5" name="عنصر نائب للتذييل 4"/>
          <p:cNvSpPr>
            <a:spLocks noGrp="1"/>
          </p:cNvSpPr>
          <p:nvPr>
            <p:ph type="ftr" sz="quarter" idx="11"/>
          </p:nvPr>
        </p:nvSpPr>
        <p:spPr/>
        <p:txBody>
          <a:bodyPr/>
          <a:lstStyle/>
          <a:p>
            <a:endParaRPr lang="ar-IQ">
              <a:solidFill>
                <a:prstClr val="black"/>
              </a:solidFill>
            </a:endParaRPr>
          </a:p>
        </p:txBody>
      </p:sp>
      <p:sp>
        <p:nvSpPr>
          <p:cNvPr id="6" name="عنصر نائب لرقم الشريحة 5"/>
          <p:cNvSpPr>
            <a:spLocks noGrp="1"/>
          </p:cNvSpPr>
          <p:nvPr>
            <p:ph type="sldNum" sz="quarter" idx="12"/>
          </p:nvPr>
        </p:nvSpPr>
        <p:spPr/>
        <p:txBody>
          <a:bodyPr/>
          <a:lstStyle/>
          <a:p>
            <a:fld id="{AD561D6A-AFB9-406B-83A2-CDCD8B93191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345198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B17B10-30B0-4909-81B7-6ACA76199C08}" type="datetimeFigureOut">
              <a:rPr lang="ar-IQ" smtClean="0"/>
              <a:pPr/>
              <a:t>16/06/1445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0B13B1D-3C08-4ACA-B6B2-FFA6764C49B2}"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B9B17B10-30B0-4909-81B7-6ACA76199C08}" type="datetimeFigureOut">
              <a:rPr lang="ar-IQ" smtClean="0"/>
              <a:pPr/>
              <a:t>16/06/1445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0B13B1D-3C08-4ACA-B6B2-FFA6764C49B2}"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B9B17B10-30B0-4909-81B7-6ACA76199C08}" type="datetimeFigureOut">
              <a:rPr lang="ar-IQ" smtClean="0"/>
              <a:pPr/>
              <a:t>16/06/1445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0B13B1D-3C08-4ACA-B6B2-FFA6764C49B2}"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B9B17B10-30B0-4909-81B7-6ACA76199C08}" type="datetimeFigureOut">
              <a:rPr lang="ar-IQ" smtClean="0"/>
              <a:pPr/>
              <a:t>16/06/1445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0B13B1D-3C08-4ACA-B6B2-FFA6764C49B2}"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17B10-30B0-4909-81B7-6ACA76199C08}" type="datetimeFigureOut">
              <a:rPr lang="ar-IQ" smtClean="0"/>
              <a:pPr/>
              <a:t>16/06/1445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0B13B1D-3C08-4ACA-B6B2-FFA6764C49B2}"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B17B10-30B0-4909-81B7-6ACA76199C08}" type="datetimeFigureOut">
              <a:rPr lang="ar-IQ" smtClean="0"/>
              <a:pPr/>
              <a:t>16/06/1445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0B13B1D-3C08-4ACA-B6B2-FFA6764C49B2}"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B17B10-30B0-4909-81B7-6ACA76199C08}" type="datetimeFigureOut">
              <a:rPr lang="ar-IQ" smtClean="0"/>
              <a:pPr/>
              <a:t>16/06/1445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0B13B1D-3C08-4ACA-B6B2-FFA6764C49B2}"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9B17B10-30B0-4909-81B7-6ACA76199C08}" type="datetimeFigureOut">
              <a:rPr lang="ar-IQ" smtClean="0"/>
              <a:pPr/>
              <a:t>16/06/1445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0B13B1D-3C08-4ACA-B6B2-FFA6764C49B2}"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مثلث قائم الزاوية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ar-SA"/>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2DEDEED-BEF5-4806-9D60-DE8F8FEF1919}" type="datetimeFigureOut">
              <a:rPr lang="ar-IQ" smtClean="0">
                <a:solidFill>
                  <a:prstClr val="black"/>
                </a:solidFill>
              </a:rPr>
              <a:pPr/>
              <a:t>16/06/1445</a:t>
            </a:fld>
            <a:endParaRPr lang="ar-IQ">
              <a:solidFill>
                <a:prstClr val="black"/>
              </a:solidFill>
            </a:endParaRPr>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IQ">
              <a:solidFill>
                <a:prstClr val="black"/>
              </a:solidFill>
            </a:endParaRPr>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D561D6A-AFB9-406B-83A2-CDCD8B931915}" type="slidenum">
              <a:rPr lang="ar-IQ" smtClean="0">
                <a:solidFill>
                  <a:prstClr val="black"/>
                </a:solidFill>
              </a:rPr>
              <a:pPr/>
              <a:t>‹#›</a:t>
            </a:fld>
            <a:endParaRPr lang="ar-IQ">
              <a:solidFill>
                <a:prstClr val="black"/>
              </a:solidFill>
            </a:endParaRPr>
          </a:p>
        </p:txBody>
      </p:sp>
    </p:spTree>
    <p:extLst>
      <p:ext uri="{BB962C8B-B14F-4D97-AF65-F5344CB8AC3E}">
        <p14:creationId xmlns:p14="http://schemas.microsoft.com/office/powerpoint/2010/main" val="639344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 name="TextBox 4"/>
          <p:cNvSpPr txBox="1"/>
          <p:nvPr/>
        </p:nvSpPr>
        <p:spPr>
          <a:xfrm>
            <a:off x="179512" y="2060848"/>
            <a:ext cx="8784976" cy="156966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sz="4800" b="1" dirty="0">
                <a:latin typeface="Traditional Arabic" panose="02020603050405020304" pitchFamily="18" charset="-78"/>
              </a:rPr>
              <a:t>لمحة عن </a:t>
            </a:r>
            <a:r>
              <a:rPr lang="ar-SA" sz="4800" b="1" dirty="0" err="1">
                <a:latin typeface="Traditional Arabic" panose="02020603050405020304" pitchFamily="18" charset="-78"/>
              </a:rPr>
              <a:t>الأذواء</a:t>
            </a:r>
            <a:r>
              <a:rPr lang="ar-SA" sz="4800" b="1" dirty="0">
                <a:latin typeface="Traditional Arabic" panose="02020603050405020304" pitchFamily="18" charset="-78"/>
              </a:rPr>
              <a:t> والأقيال في المجتمع اليمني القديم</a:t>
            </a:r>
            <a:endParaRPr lang="en-US" sz="4800" dirty="0">
              <a:latin typeface="Bodoni MT" pitchFamily="18" charset="0"/>
            </a:endParaRPr>
          </a:p>
        </p:txBody>
      </p:sp>
      <p:sp>
        <p:nvSpPr>
          <p:cNvPr id="10" name="مربع نص 6"/>
          <p:cNvSpPr txBox="1"/>
          <p:nvPr/>
        </p:nvSpPr>
        <p:spPr>
          <a:xfrm>
            <a:off x="480347" y="4509120"/>
            <a:ext cx="8327322"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IQ" sz="2800" b="1" dirty="0">
                <a:solidFill>
                  <a:srgbClr val="FF0000"/>
                </a:solidFill>
                <a:latin typeface="Traditional Arabic" panose="02020603050405020304" pitchFamily="18" charset="-78"/>
                <a:cs typeface="+mj-cs"/>
              </a:rPr>
              <a:t>اعداد الأستاذ المساعد</a:t>
            </a:r>
          </a:p>
          <a:p>
            <a:pPr algn="ctr"/>
            <a:r>
              <a:rPr lang="ar-SA" sz="3200" b="1" dirty="0">
                <a:solidFill>
                  <a:srgbClr val="002060"/>
                </a:solidFill>
                <a:latin typeface="Traditional Arabic" panose="02020603050405020304" pitchFamily="18" charset="-78"/>
                <a:cs typeface="+mj-cs"/>
              </a:rPr>
              <a:t>أزهار كامل ناصر/ كلية التربية للبنات</a:t>
            </a:r>
            <a:endParaRPr lang="ar-IQ" sz="3200" dirty="0">
              <a:solidFill>
                <a:srgbClr val="002060"/>
              </a:solidFill>
              <a:latin typeface="Traditional Arabic" panose="02020603050405020304" pitchFamily="18" charset="-78"/>
              <a:cs typeface="+mj-cs"/>
            </a:endParaRPr>
          </a:p>
        </p:txBody>
      </p:sp>
      <p:sp>
        <p:nvSpPr>
          <p:cNvPr id="11" name="Rectangle 9"/>
          <p:cNvSpPr/>
          <p:nvPr/>
        </p:nvSpPr>
        <p:spPr>
          <a:xfrm>
            <a:off x="323528" y="116632"/>
            <a:ext cx="8640960" cy="1369425"/>
          </a:xfrm>
          <a:prstGeom prst="rect">
            <a:avLst/>
          </a:prstGeom>
          <a:solidFill>
            <a:srgbClr val="33CCFF">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2" name="TextBox 23"/>
          <p:cNvSpPr txBox="1"/>
          <p:nvPr/>
        </p:nvSpPr>
        <p:spPr>
          <a:xfrm>
            <a:off x="5495301" y="493566"/>
            <a:ext cx="331236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4000" b="1" dirty="0">
                <a:solidFill>
                  <a:srgbClr val="00B050"/>
                </a:solidFill>
                <a:latin typeface="Dubai" panose="020B0503030403030204" pitchFamily="34" charset="-78"/>
                <a:cs typeface="Dubai" panose="020B0503030403030204" pitchFamily="34" charset="-78"/>
              </a:rPr>
              <a:t>جامعة البصرة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5" name="TextBox 4"/>
          <p:cNvSpPr txBox="1"/>
          <p:nvPr/>
        </p:nvSpPr>
        <p:spPr>
          <a:xfrm>
            <a:off x="369587" y="285728"/>
            <a:ext cx="8560131" cy="256595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nSpc>
                <a:spcPct val="107000"/>
              </a:lnSpc>
              <a:spcAft>
                <a:spcPts val="800"/>
              </a:spcAft>
            </a:pPr>
            <a:r>
              <a:rPr lang="ar-SA" sz="3200" b="1" dirty="0">
                <a:solidFill>
                  <a:srgbClr val="FF0000"/>
                </a:solidFill>
                <a:latin typeface="Traditional Arabic" panose="02020603050405020304" pitchFamily="18" charset="-78"/>
                <a:ea typeface="Calibri" panose="020F0502020204030204" pitchFamily="34" charset="0"/>
                <a:cs typeface="+mj-cs"/>
              </a:rPr>
              <a:t>(سخيم):</a:t>
            </a:r>
            <a:endParaRPr lang="en-US" sz="2000" b="1" dirty="0">
              <a:latin typeface="Traditional Arabic" panose="02020603050405020304" pitchFamily="18" charset="-78"/>
              <a:ea typeface="Calibri" panose="020F0502020204030204" pitchFamily="34" charset="0"/>
              <a:cs typeface="+mj-cs"/>
            </a:endParaRPr>
          </a:p>
          <a:p>
            <a:pPr algn="just">
              <a:lnSpc>
                <a:spcPct val="107000"/>
              </a:lnSpc>
              <a:spcAft>
                <a:spcPts val="800"/>
              </a:spcAft>
            </a:pPr>
            <a:r>
              <a:rPr lang="ar-SA" sz="2800" b="1" dirty="0">
                <a:latin typeface="Traditional Arabic" panose="02020603050405020304" pitchFamily="18" charset="-78"/>
                <a:ea typeface="Calibri" panose="020F0502020204030204" pitchFamily="34" charset="0"/>
                <a:cs typeface="+mj-cs"/>
              </a:rPr>
              <a:t>ومن القبائل المهمة قبيلة (سخيم) ، التي كانت تتمتع بمنزلة محترمة وتشغل مكاناً هاماً ، وكانت تملك أراضي واسعة تؤجرها الى من دونها من القبائل مقابل جعل وخدمات تؤديها لزعمائها وتعد منطقة ( شبام سخيم ) الموطن الرئيسي لبني سخيم.</a:t>
            </a:r>
            <a:endParaRPr lang="en-US" sz="2800" b="1" dirty="0">
              <a:latin typeface="Traditional Arabic" panose="02020603050405020304" pitchFamily="18" charset="-78"/>
              <a:ea typeface="Calibri" panose="020F0502020204030204" pitchFamily="34" charset="0"/>
              <a:cs typeface="+mj-cs"/>
            </a:endParaRPr>
          </a:p>
        </p:txBody>
      </p:sp>
      <p:sp>
        <p:nvSpPr>
          <p:cNvPr id="4" name="TextBox 4"/>
          <p:cNvSpPr txBox="1"/>
          <p:nvPr/>
        </p:nvSpPr>
        <p:spPr>
          <a:xfrm>
            <a:off x="369587" y="3140968"/>
            <a:ext cx="8560131" cy="224676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just"/>
            <a:r>
              <a:rPr lang="ar-SA" sz="2800" b="1" dirty="0">
                <a:latin typeface="Traditional Arabic" panose="02020603050405020304" pitchFamily="18" charset="-78"/>
                <a:ea typeface="Calibri" panose="020F0502020204030204" pitchFamily="34" charset="0"/>
                <a:cs typeface="+mj-cs"/>
              </a:rPr>
              <a:t>وكان منهم ( أقوال ) ( أقيال ) ، حكموا قبائل أخرى ، ومن سادات ورؤساء سخيم ( الرم يجعر ) ، وكان ( قولاً ) قيلاً على سمعي ، التي تكون ثلث حجرم في أيام الملك ( وتر يهامن ) ، وهو ابن الملك ( الشرح يحضب ملك سبأ وذي ريدان ) ، وقد أرسله الملك لمحاربة ( خولان جددن ) ، أي خولان النازلة بـ ( جددن ) ، فانتصر عليه</a:t>
            </a:r>
            <a:r>
              <a:rPr lang="ar-IQ" sz="2800" b="1" dirty="0">
                <a:latin typeface="Traditional Arabic" panose="02020603050405020304" pitchFamily="18" charset="-78"/>
                <a:ea typeface="Calibri" panose="020F0502020204030204" pitchFamily="34" charset="0"/>
                <a:cs typeface="+mj-cs"/>
              </a:rPr>
              <a:t>ا.</a:t>
            </a:r>
            <a:endParaRPr lang="ar-IQ" sz="2800" b="1" dirty="0">
              <a:latin typeface="Traditional Arabic" panose="02020603050405020304" pitchFamily="18" charset="-78"/>
              <a:cs typeface="+mj-cs"/>
            </a:endParaRPr>
          </a:p>
        </p:txBody>
      </p:sp>
    </p:spTree>
    <p:extLst>
      <p:ext uri="{BB962C8B-B14F-4D97-AF65-F5344CB8AC3E}">
        <p14:creationId xmlns:p14="http://schemas.microsoft.com/office/powerpoint/2010/main" val="412190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extBox 4"/>
          <p:cNvSpPr txBox="1"/>
          <p:nvPr/>
        </p:nvSpPr>
        <p:spPr>
          <a:xfrm>
            <a:off x="369587" y="485586"/>
            <a:ext cx="8560131" cy="70788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IQ" sz="4000" b="1" dirty="0">
                <a:ln/>
                <a:solidFill>
                  <a:srgbClr val="FF0000"/>
                </a:solidFill>
                <a:cs typeface="Led Italic Font" panose="02010400000000000000" pitchFamily="2" charset="-78"/>
              </a:rPr>
              <a:t>سؤال ومناقشة</a:t>
            </a:r>
            <a:endParaRPr lang="ar-IQ" sz="4000" b="1" dirty="0">
              <a:solidFill>
                <a:srgbClr val="FF0000"/>
              </a:solidFill>
            </a:endParaRPr>
          </a:p>
        </p:txBody>
      </p:sp>
      <p:sp>
        <p:nvSpPr>
          <p:cNvPr id="2" name="مستطيل 1"/>
          <p:cNvSpPr/>
          <p:nvPr/>
        </p:nvSpPr>
        <p:spPr>
          <a:xfrm>
            <a:off x="369587" y="1556792"/>
            <a:ext cx="8560131"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IQ" sz="3200" b="1" dirty="0">
                <a:solidFill>
                  <a:srgbClr val="0070C0"/>
                </a:solidFill>
                <a:latin typeface="Traditional Arabic" panose="02020603050405020304" pitchFamily="18" charset="-78"/>
                <a:cs typeface="+mj-cs"/>
              </a:rPr>
              <a:t>هل يوجد فرق بين مصطلح الاذواء والاقيال؟</a:t>
            </a:r>
          </a:p>
          <a:p>
            <a:endParaRPr lang="ar-IQ" sz="3200" b="1" dirty="0">
              <a:solidFill>
                <a:srgbClr val="0070C0"/>
              </a:solidFill>
              <a:latin typeface="Traditional Arabic" panose="02020603050405020304" pitchFamily="18" charset="-78"/>
              <a:cs typeface="+mj-cs"/>
            </a:endParaRPr>
          </a:p>
          <a:p>
            <a:pPr algn="just"/>
            <a:r>
              <a:rPr lang="ar-IQ" sz="3200" b="1" dirty="0">
                <a:solidFill>
                  <a:srgbClr val="00B050"/>
                </a:solidFill>
                <a:latin typeface="Traditional Arabic" panose="02020603050405020304" pitchFamily="18" charset="-78"/>
                <a:cs typeface="+mj-cs"/>
              </a:rPr>
              <a:t>الجواب:</a:t>
            </a:r>
            <a:r>
              <a:rPr lang="en-US" sz="3200" b="1" dirty="0">
                <a:solidFill>
                  <a:srgbClr val="00B050"/>
                </a:solidFill>
                <a:latin typeface="Traditional Arabic" panose="02020603050405020304" pitchFamily="18" charset="-78"/>
                <a:ea typeface="Calibri" panose="020F0502020204030204" pitchFamily="34" charset="0"/>
                <a:cs typeface="+mj-cs"/>
              </a:rPr>
              <a:t> </a:t>
            </a:r>
            <a:r>
              <a:rPr lang="ar-SA" sz="3200" b="1" dirty="0">
                <a:latin typeface="Traditional Arabic" panose="02020603050405020304" pitchFamily="18" charset="-78"/>
                <a:ea typeface="Calibri" panose="020F0502020204030204" pitchFamily="34" charset="0"/>
                <a:cs typeface="+mj-cs"/>
              </a:rPr>
              <a:t>لا يوجد فرق بين </a:t>
            </a:r>
            <a:r>
              <a:rPr lang="ar-SA" sz="3200" b="1" dirty="0" err="1">
                <a:latin typeface="Traditional Arabic" panose="02020603050405020304" pitchFamily="18" charset="-78"/>
                <a:ea typeface="Calibri" panose="020F0502020204030204" pitchFamily="34" charset="0"/>
                <a:cs typeface="+mj-cs"/>
              </a:rPr>
              <a:t>الاذواء</a:t>
            </a:r>
            <a:r>
              <a:rPr lang="ar-SA" sz="3200" b="1" dirty="0">
                <a:latin typeface="Traditional Arabic" panose="02020603050405020304" pitchFamily="18" charset="-78"/>
                <a:ea typeface="Calibri" panose="020F0502020204030204" pitchFamily="34" charset="0"/>
                <a:cs typeface="+mj-cs"/>
              </a:rPr>
              <a:t> والأقيال في المجتمع اليمني القديم وهناك تداخل كبير بينهما وكلاهما يمثلان الهرم في المجتمع اليمني القديم وقد لمسنا ذلك كثيراً في النصوص </a:t>
            </a:r>
            <a:r>
              <a:rPr lang="ar-SA" sz="3200" b="1" dirty="0" err="1">
                <a:latin typeface="Traditional Arabic" panose="02020603050405020304" pitchFamily="18" charset="-78"/>
                <a:ea typeface="Calibri" panose="020F0502020204030204" pitchFamily="34" charset="0"/>
                <a:cs typeface="+mj-cs"/>
              </a:rPr>
              <a:t>النقشية</a:t>
            </a:r>
            <a:r>
              <a:rPr lang="ar-SA" sz="3200" b="1" dirty="0">
                <a:latin typeface="Traditional Arabic" panose="02020603050405020304" pitchFamily="18" charset="-78"/>
                <a:ea typeface="Calibri" panose="020F0502020204030204" pitchFamily="34" charset="0"/>
                <a:cs typeface="+mj-cs"/>
              </a:rPr>
              <a:t> مثل القيل ذو جدن</a:t>
            </a:r>
            <a:r>
              <a:rPr lang="ar-IQ" sz="3200" b="1" dirty="0">
                <a:latin typeface="Traditional Arabic" panose="02020603050405020304" pitchFamily="18" charset="-78"/>
                <a:ea typeface="Calibri" panose="020F0502020204030204" pitchFamily="34" charset="0"/>
                <a:cs typeface="+mj-cs"/>
              </a:rPr>
              <a:t>.</a:t>
            </a:r>
            <a:r>
              <a:rPr lang="ar-SA" sz="3200" b="1" dirty="0">
                <a:latin typeface="Traditional Arabic" panose="02020603050405020304" pitchFamily="18" charset="-78"/>
                <a:ea typeface="Calibri" panose="020F0502020204030204" pitchFamily="34" charset="0"/>
                <a:cs typeface="+mj-cs"/>
              </a:rPr>
              <a:t> </a:t>
            </a:r>
            <a:endParaRPr lang="ar-SA" sz="3200" b="1" dirty="0">
              <a:cs typeface="+mj-cs"/>
            </a:endParaRPr>
          </a:p>
        </p:txBody>
      </p:sp>
    </p:spTree>
    <p:extLst>
      <p:ext uri="{BB962C8B-B14F-4D97-AF65-F5344CB8AC3E}">
        <p14:creationId xmlns:p14="http://schemas.microsoft.com/office/powerpoint/2010/main" val="407592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extBox 4"/>
          <p:cNvSpPr txBox="1"/>
          <p:nvPr/>
        </p:nvSpPr>
        <p:spPr>
          <a:xfrm>
            <a:off x="322918" y="620688"/>
            <a:ext cx="8498164" cy="4743093"/>
          </a:xfrm>
          <a:prstGeom prst="rect">
            <a:avLst/>
          </a:prstGeom>
          <a:solidFill>
            <a:schemeClr val="lt1"/>
          </a:solidFill>
        </p:spPr>
        <p:style>
          <a:lnRef idx="2">
            <a:schemeClr val="dk1"/>
          </a:lnRef>
          <a:fillRef idx="1">
            <a:schemeClr val="lt1"/>
          </a:fillRef>
          <a:effectRef idx="0">
            <a:schemeClr val="dk1"/>
          </a:effectRef>
          <a:fontRef idx="minor">
            <a:schemeClr val="dk1"/>
          </a:fontRef>
        </p:style>
        <p:txBody>
          <a:bodyPr wrap="square" rtlCol="1">
            <a:spAutoFit/>
          </a:bodyPr>
          <a:lstStyle/>
          <a:p>
            <a:pPr algn="just">
              <a:lnSpc>
                <a:spcPct val="107000"/>
              </a:lnSpc>
              <a:spcAft>
                <a:spcPts val="800"/>
              </a:spcAft>
            </a:pPr>
            <a:r>
              <a:rPr lang="ar-IQ" sz="2800" b="1" dirty="0">
                <a:solidFill>
                  <a:srgbClr val="7030A0"/>
                </a:solidFill>
                <a:latin typeface="Monotype Koufi" pitchFamily="2" charset="-78"/>
                <a:ea typeface="Monotype Koufi" pitchFamily="2" charset="-78"/>
                <a:cs typeface="Monotype Koufi" pitchFamily="2" charset="-78"/>
              </a:rPr>
              <a:t>الخاتمـــــــة:</a:t>
            </a:r>
          </a:p>
          <a:p>
            <a:pPr algn="just">
              <a:lnSpc>
                <a:spcPct val="107000"/>
              </a:lnSpc>
              <a:spcAft>
                <a:spcPts val="800"/>
              </a:spcAft>
            </a:pPr>
            <a:r>
              <a:rPr lang="ar-SA" sz="2800" b="1" dirty="0">
                <a:latin typeface="Traditional Arabic" panose="02020603050405020304" pitchFamily="18" charset="-78"/>
                <a:ea typeface="Calibri" panose="020F0502020204030204" pitchFamily="34" charset="0"/>
                <a:cs typeface="+mj-cs"/>
              </a:rPr>
              <a:t>من خلال دراسة </a:t>
            </a:r>
            <a:r>
              <a:rPr lang="ar-SA" sz="2800" b="1" dirty="0" err="1">
                <a:latin typeface="Traditional Arabic" panose="02020603050405020304" pitchFamily="18" charset="-78"/>
                <a:ea typeface="Calibri" panose="020F0502020204030204" pitchFamily="34" charset="0"/>
                <a:cs typeface="+mj-cs"/>
              </a:rPr>
              <a:t>الاذواء</a:t>
            </a:r>
            <a:r>
              <a:rPr lang="ar-SA" sz="2800" b="1" dirty="0">
                <a:latin typeface="Traditional Arabic" panose="02020603050405020304" pitchFamily="18" charset="-78"/>
                <a:ea typeface="Calibri" panose="020F0502020204030204" pitchFamily="34" charset="0"/>
                <a:cs typeface="+mj-cs"/>
              </a:rPr>
              <a:t> والأقيال والتعريف بهم وتسمية قبائلهم نرى ان المصطلح ظهر لأول مرة في مملكة سمعي في القرن الرابع قبل الميلاد . وقد ورد ذكر الاذواء والاقيال في النقوش كإشراف الناس الذين يشغلون وضعاً بارزاً في الدولة ويعيشون في قصور وحصون ولكل من هذه القصور والحصون تسمية خاصة كما ان الأذواء والاقيال هم بمثابة رؤساء قبيلة او مشيخة لهم مجالس ادارية ، وقد يتمردون على السلطة ويصبحون ملوكاً ولكن اغلب الاحيان يلتقى الاقيال الأوامر من قبل الملك وهو بدوره يقوم بتكليفهم بحملة عسكرية او الاغارة على منطقة معينة. </a:t>
            </a:r>
            <a:endParaRPr lang="ar-IQ" sz="2800" b="1" dirty="0">
              <a:latin typeface="Traditional Arabic" panose="02020603050405020304" pitchFamily="18" charset="-78"/>
              <a:ea typeface="Calibri" panose="020F0502020204030204" pitchFamily="34" charset="0"/>
              <a:cs typeface="+mj-cs"/>
            </a:endParaRPr>
          </a:p>
          <a:p>
            <a:pPr algn="just">
              <a:lnSpc>
                <a:spcPct val="107000"/>
              </a:lnSpc>
              <a:spcAft>
                <a:spcPts val="800"/>
              </a:spcAft>
            </a:pPr>
            <a:endParaRPr lang="en-US" b="1" dirty="0">
              <a:latin typeface="Traditional Arabic" panose="02020603050405020304" pitchFamily="18" charset="-78"/>
              <a:ea typeface="Calibri" panose="020F0502020204030204" pitchFamily="34" charset="0"/>
              <a:cs typeface="+mj-cs"/>
            </a:endParaRPr>
          </a:p>
        </p:txBody>
      </p:sp>
    </p:spTree>
    <p:extLst>
      <p:ext uri="{BB962C8B-B14F-4D97-AF65-F5344CB8AC3E}">
        <p14:creationId xmlns:p14="http://schemas.microsoft.com/office/powerpoint/2010/main" val="277481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 name="Oval 9"/>
          <p:cNvSpPr/>
          <p:nvPr/>
        </p:nvSpPr>
        <p:spPr>
          <a:xfrm>
            <a:off x="5049219" y="226114"/>
            <a:ext cx="3143272" cy="3286148"/>
          </a:xfrm>
          <a:prstGeom prst="ellipse">
            <a:avLst/>
          </a:prstGeom>
          <a:solidFill>
            <a:schemeClr val="bg2"/>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ar-IQ"/>
          </a:p>
        </p:txBody>
      </p:sp>
      <p:sp>
        <p:nvSpPr>
          <p:cNvPr id="11" name="TextBox 10"/>
          <p:cNvSpPr txBox="1"/>
          <p:nvPr/>
        </p:nvSpPr>
        <p:spPr>
          <a:xfrm>
            <a:off x="5334971" y="1176691"/>
            <a:ext cx="2571768" cy="1384995"/>
          </a:xfrm>
          <a:prstGeom prst="rect">
            <a:avLst/>
          </a:prstGeom>
          <a:noFill/>
        </p:spPr>
        <p:txBody>
          <a:bodyPr wrap="square" rtlCol="1">
            <a:spAutoFit/>
          </a:bodyPr>
          <a:lstStyle/>
          <a:p>
            <a:pPr algn="ctr"/>
            <a:r>
              <a:rPr lang="ar-IQ" sz="2800" b="1" dirty="0">
                <a:cs typeface="Led Italic Font" panose="02010400000000000000" pitchFamily="2" charset="-78"/>
              </a:rPr>
              <a:t>شكراً لمشاهدتكم العرض</a:t>
            </a:r>
            <a:endParaRPr lang="ar-IQ" sz="2800" b="1" dirty="0">
              <a:latin typeface="Arabic Typesetting" pitchFamily="66" charset="-78"/>
              <a:cs typeface="Arabic Typesetting" pitchFamily="66" charset="-78"/>
            </a:endParaRPr>
          </a:p>
        </p:txBody>
      </p:sp>
      <p:pic>
        <p:nvPicPr>
          <p:cNvPr id="6" name="Picture 5">
            <a:extLst>
              <a:ext uri="{FF2B5EF4-FFF2-40B4-BE49-F238E27FC236}">
                <a16:creationId xmlns:a16="http://schemas.microsoft.com/office/drawing/2014/main" id="{BC1D4524-CD67-0D8A-3888-638726D0BB46}"/>
              </a:ext>
            </a:extLst>
          </p:cNvPr>
          <p:cNvPicPr>
            <a:picLocks noChangeAspect="1"/>
          </p:cNvPicPr>
          <p:nvPr/>
        </p:nvPicPr>
        <p:blipFill>
          <a:blip r:embed="rId2"/>
          <a:stretch>
            <a:fillRect/>
          </a:stretch>
        </p:blipFill>
        <p:spPr>
          <a:xfrm>
            <a:off x="0" y="3512262"/>
            <a:ext cx="9036496" cy="3286148"/>
          </a:xfrm>
          <a:prstGeom prst="rect">
            <a:avLst/>
          </a:prstGeom>
          <a:effectLst>
            <a:innerShdw blurRad="63500" dist="50800" dir="13500000">
              <a:prstClr val="black">
                <a:alpha val="50000"/>
              </a:prstClr>
            </a:innerShdw>
          </a:effectLst>
        </p:spPr>
      </p:pic>
      <p:pic>
        <p:nvPicPr>
          <p:cNvPr id="7" name="Picture 6">
            <a:extLst>
              <a:ext uri="{FF2B5EF4-FFF2-40B4-BE49-F238E27FC236}">
                <a16:creationId xmlns:a16="http://schemas.microsoft.com/office/drawing/2014/main" id="{1A0D8854-8D62-C30A-2199-EC034E74DD29}"/>
              </a:ext>
            </a:extLst>
          </p:cNvPr>
          <p:cNvPicPr>
            <a:picLocks noChangeAspect="1"/>
          </p:cNvPicPr>
          <p:nvPr/>
        </p:nvPicPr>
        <p:blipFill>
          <a:blip r:embed="rId3"/>
          <a:stretch>
            <a:fillRect/>
          </a:stretch>
        </p:blipFill>
        <p:spPr>
          <a:xfrm>
            <a:off x="-2628" y="0"/>
            <a:ext cx="4228313" cy="4149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مستطيل 4"/>
          <p:cNvSpPr/>
          <p:nvPr/>
        </p:nvSpPr>
        <p:spPr>
          <a:xfrm>
            <a:off x="294652" y="271611"/>
            <a:ext cx="8640960" cy="792088"/>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lvl="0" algn="ctr">
              <a:defRPr/>
            </a:pPr>
            <a:endParaRPr lang="ar-IQ" sz="4000" b="1"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latin typeface="Traditional Arabic" panose="02020603050405020304" pitchFamily="18" charset="-78"/>
              <a:cs typeface="Traditional Arabic" panose="02020603050405020304" pitchFamily="18" charset="-78"/>
            </a:endParaRPr>
          </a:p>
          <a:p>
            <a:pPr lvl="0" algn="ctr">
              <a:defRPr/>
            </a:pPr>
            <a:r>
              <a:rPr lang="ar-IQ" sz="4400" b="1" dirty="0">
                <a:ln w="12700">
                  <a:solidFill>
                    <a:schemeClr val="tx2">
                      <a:lumMod val="75000"/>
                    </a:schemeClr>
                  </a:solidFill>
                  <a:prstDash val="solid"/>
                </a:ln>
                <a:solidFill>
                  <a:srgbClr val="00B050"/>
                </a:solidFill>
                <a:latin typeface="Traditional Arabic" panose="02020603050405020304" pitchFamily="18" charset="-78"/>
              </a:rPr>
              <a:t>اهداف المحاضرة</a:t>
            </a:r>
          </a:p>
          <a:p>
            <a:pPr lvl="0" algn="ctr">
              <a:defRPr/>
            </a:pPr>
            <a:br>
              <a:rPr lang="ar-IQ" sz="2800" b="1" dirty="0">
                <a:ln w="13462">
                  <a:solidFill>
                    <a:schemeClr val="bg1"/>
                  </a:solidFill>
                  <a:prstDash val="solid"/>
                </a:ln>
                <a:solidFill>
                  <a:schemeClr val="tx1">
                    <a:lumMod val="85000"/>
                    <a:lumOff val="15000"/>
                  </a:schemeClr>
                </a:solidFill>
                <a:latin typeface="Traditional Arabic" panose="02020603050405020304" pitchFamily="18" charset="-78"/>
              </a:rPr>
            </a:br>
            <a:endParaRPr kumimoji="0" lang="ar-IQ" sz="2400" b="1" i="0" u="none" strike="noStrike" kern="0" normalizeH="0" baseline="0" noProof="0" dirty="0">
              <a:uLnTx/>
              <a:uFillTx/>
              <a:latin typeface="Lucida Sans Unicode"/>
            </a:endParaRPr>
          </a:p>
        </p:txBody>
      </p:sp>
      <p:sp>
        <p:nvSpPr>
          <p:cNvPr id="2" name="مستطيل 1"/>
          <p:cNvSpPr/>
          <p:nvPr/>
        </p:nvSpPr>
        <p:spPr>
          <a:xfrm>
            <a:off x="251520" y="1301657"/>
            <a:ext cx="8640960"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ar-IQ"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1-ان يتعرف على اصل وتسمية </a:t>
            </a:r>
            <a:r>
              <a:rPr lang="ar-IQ" sz="3200" b="1" dirty="0" err="1">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الاذواء</a:t>
            </a:r>
            <a:r>
              <a:rPr lang="ar-IQ"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والاقيال في التاريخ اليمني القديم.</a:t>
            </a:r>
            <a:br>
              <a:rPr lang="ar-IQ"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br>
            <a:r>
              <a:rPr lang="ar-IQ"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2-ان يفهم التدرج التسلسلي لهذه الالقاب ويفرقوا بين المصطلحين.</a:t>
            </a:r>
            <a:br>
              <a:rPr lang="ar-IQ"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br>
            <a:r>
              <a:rPr lang="ar-IQ"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3-يفهم طبيعة الدور السياسي والاجتماعي </a:t>
            </a:r>
            <a:r>
              <a:rPr lang="ar-IQ" sz="3200" b="1" dirty="0" err="1">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للاذواء</a:t>
            </a:r>
            <a:r>
              <a:rPr lang="ar-IQ"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والاقيال.</a:t>
            </a:r>
            <a:br>
              <a:rPr lang="ar-IQ"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br>
            <a:r>
              <a:rPr lang="ar-IQ"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4-ان يتعرف على قبائل </a:t>
            </a:r>
            <a:r>
              <a:rPr lang="ar-IQ" sz="3200" b="1" dirty="0" err="1">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الاذواء</a:t>
            </a:r>
            <a:r>
              <a:rPr lang="ar-IQ"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والاقيال.</a:t>
            </a:r>
          </a:p>
        </p:txBody>
      </p:sp>
      <p:pic>
        <p:nvPicPr>
          <p:cNvPr id="3" name="Picture 2">
            <a:extLst>
              <a:ext uri="{FF2B5EF4-FFF2-40B4-BE49-F238E27FC236}">
                <a16:creationId xmlns:a16="http://schemas.microsoft.com/office/drawing/2014/main" id="{8981B591-2B5F-FC68-AF2A-40A834D550A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23528" y="4586603"/>
            <a:ext cx="8640960" cy="2082757"/>
          </a:xfrm>
          <a:prstGeom prst="rect">
            <a:avLst/>
          </a:prstGeom>
          <a:solidFill>
            <a:schemeClr val="tx2">
              <a:lumMod val="75000"/>
            </a:schemeClr>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extBox 4"/>
          <p:cNvSpPr txBox="1"/>
          <p:nvPr/>
        </p:nvSpPr>
        <p:spPr>
          <a:xfrm>
            <a:off x="611560" y="1484784"/>
            <a:ext cx="7858180" cy="272702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just">
              <a:lnSpc>
                <a:spcPct val="107000"/>
              </a:lnSpc>
              <a:spcAft>
                <a:spcPts val="800"/>
              </a:spcAft>
            </a:pPr>
            <a:r>
              <a:rPr lang="ar-SA" sz="3200" b="1" dirty="0" err="1">
                <a:latin typeface="Traditional Arabic" panose="02020603050405020304" pitchFamily="18" charset="-78"/>
                <a:ea typeface="Calibri" panose="020F0502020204030204" pitchFamily="34" charset="0"/>
                <a:cs typeface="+mj-cs"/>
              </a:rPr>
              <a:t>الأذواء</a:t>
            </a:r>
            <a:r>
              <a:rPr lang="ar-SA" sz="3200" b="1" dirty="0">
                <a:latin typeface="Traditional Arabic" panose="02020603050405020304" pitchFamily="18" charset="-78"/>
                <a:ea typeface="Calibri" panose="020F0502020204030204" pitchFamily="34" charset="0"/>
                <a:cs typeface="+mj-cs"/>
              </a:rPr>
              <a:t> والأقيال مصطلحان عرفا في تاريخ اليمن القديم، وكانا يطلقان على من يقوم بتولي إدارة شؤون مقاطعة او مخلاف، وقد برز هذا النظام في الحقبة التي وصفت بفترة سبأ وذي ريدان وهي حقبة غلب عليها الصراع الدامي الذي قام فيه </a:t>
            </a:r>
            <a:r>
              <a:rPr lang="ar-SA" sz="3200" b="1" dirty="0" err="1">
                <a:latin typeface="Traditional Arabic" panose="02020603050405020304" pitchFamily="18" charset="-78"/>
                <a:ea typeface="Calibri" panose="020F0502020204030204" pitchFamily="34" charset="0"/>
                <a:cs typeface="+mj-cs"/>
              </a:rPr>
              <a:t>الأذواء</a:t>
            </a:r>
            <a:r>
              <a:rPr lang="ar-SA" sz="3200" b="1" dirty="0">
                <a:latin typeface="Traditional Arabic" panose="02020603050405020304" pitchFamily="18" charset="-78"/>
                <a:ea typeface="Calibri" panose="020F0502020204030204" pitchFamily="34" charset="0"/>
                <a:cs typeface="+mj-cs"/>
              </a:rPr>
              <a:t> والأقيال بدور كبير الى جانب الملوك.</a:t>
            </a:r>
            <a:endParaRPr lang="en-US" sz="3200" b="1" dirty="0">
              <a:latin typeface="Traditional Arabic" panose="02020603050405020304" pitchFamily="18" charset="-78"/>
              <a:ea typeface="Calibri" panose="020F0502020204030204" pitchFamily="34" charset="0"/>
              <a:cs typeface="+mj-cs"/>
            </a:endParaRPr>
          </a:p>
        </p:txBody>
      </p:sp>
      <p:sp>
        <p:nvSpPr>
          <p:cNvPr id="10" name="TextBox 4"/>
          <p:cNvSpPr txBox="1"/>
          <p:nvPr/>
        </p:nvSpPr>
        <p:spPr>
          <a:xfrm>
            <a:off x="635536" y="692696"/>
            <a:ext cx="7858180"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lvl="0" algn="ctr"/>
            <a:r>
              <a:rPr lang="ar-IQ" sz="3600" b="1" dirty="0">
                <a:solidFill>
                  <a:srgbClr val="FF0000"/>
                </a:solidFill>
                <a:latin typeface="Dubai" panose="020B0503030403030204" pitchFamily="34" charset="-78"/>
                <a:ea typeface="Calibri"/>
                <a:cs typeface="Dubai" panose="020B0503030403030204" pitchFamily="34" charset="-78"/>
              </a:rPr>
              <a:t>المقدمـــــــــــة </a:t>
            </a:r>
            <a:endParaRPr lang="ar-IQ" sz="3600" b="1" dirty="0">
              <a:solidFill>
                <a:srgbClr val="FF0000"/>
              </a:solidFill>
              <a:latin typeface="Dubai" panose="020B0503030403030204" pitchFamily="34" charset="-78"/>
              <a:cs typeface="Dubai" panose="020B0503030403030204" pitchFamily="34"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TextBox 5"/>
          <p:cNvSpPr txBox="1"/>
          <p:nvPr/>
        </p:nvSpPr>
        <p:spPr>
          <a:xfrm>
            <a:off x="301916" y="332656"/>
            <a:ext cx="8540166" cy="2829364"/>
          </a:xfrm>
          <a:prstGeom prst="rect">
            <a:avLst/>
          </a:prstGeom>
          <a:solidFill>
            <a:schemeClr val="bg1">
              <a:lumMod val="95000"/>
            </a:schemeClr>
          </a:solidFill>
          <a:ln cap="rnd" cmpd="sng">
            <a:solidFill>
              <a:schemeClr val="tx2"/>
            </a:solidFill>
            <a:extLst>
              <a:ext uri="{C807C97D-BFC1-408E-A445-0C87EB9F89A2}">
                <ask:lineSketchStyleProps xmlns:ask="http://schemas.microsoft.com/office/drawing/2018/sketchyshapes" sd="1219033472">
                  <a:custGeom>
                    <a:avLst/>
                    <a:gdLst>
                      <a:gd name="connsiteX0" fmla="*/ 0 w 8540166"/>
                      <a:gd name="connsiteY0" fmla="*/ 0 h 2697662"/>
                      <a:gd name="connsiteX1" fmla="*/ 569344 w 8540166"/>
                      <a:gd name="connsiteY1" fmla="*/ 0 h 2697662"/>
                      <a:gd name="connsiteX2" fmla="*/ 1138689 w 8540166"/>
                      <a:gd name="connsiteY2" fmla="*/ 0 h 2697662"/>
                      <a:gd name="connsiteX3" fmla="*/ 1451828 w 8540166"/>
                      <a:gd name="connsiteY3" fmla="*/ 0 h 2697662"/>
                      <a:gd name="connsiteX4" fmla="*/ 2021173 w 8540166"/>
                      <a:gd name="connsiteY4" fmla="*/ 0 h 2697662"/>
                      <a:gd name="connsiteX5" fmla="*/ 2761320 w 8540166"/>
                      <a:gd name="connsiteY5" fmla="*/ 0 h 2697662"/>
                      <a:gd name="connsiteX6" fmla="*/ 3245263 w 8540166"/>
                      <a:gd name="connsiteY6" fmla="*/ 0 h 2697662"/>
                      <a:gd name="connsiteX7" fmla="*/ 3729206 w 8540166"/>
                      <a:gd name="connsiteY7" fmla="*/ 0 h 2697662"/>
                      <a:gd name="connsiteX8" fmla="*/ 4298550 w 8540166"/>
                      <a:gd name="connsiteY8" fmla="*/ 0 h 2697662"/>
                      <a:gd name="connsiteX9" fmla="*/ 4953296 w 8540166"/>
                      <a:gd name="connsiteY9" fmla="*/ 0 h 2697662"/>
                      <a:gd name="connsiteX10" fmla="*/ 5608042 w 8540166"/>
                      <a:gd name="connsiteY10" fmla="*/ 0 h 2697662"/>
                      <a:gd name="connsiteX11" fmla="*/ 6262788 w 8540166"/>
                      <a:gd name="connsiteY11" fmla="*/ 0 h 2697662"/>
                      <a:gd name="connsiteX12" fmla="*/ 7002936 w 8540166"/>
                      <a:gd name="connsiteY12" fmla="*/ 0 h 2697662"/>
                      <a:gd name="connsiteX13" fmla="*/ 7572281 w 8540166"/>
                      <a:gd name="connsiteY13" fmla="*/ 0 h 2697662"/>
                      <a:gd name="connsiteX14" fmla="*/ 8540166 w 8540166"/>
                      <a:gd name="connsiteY14" fmla="*/ 0 h 2697662"/>
                      <a:gd name="connsiteX15" fmla="*/ 8540166 w 8540166"/>
                      <a:gd name="connsiteY15" fmla="*/ 539532 h 2697662"/>
                      <a:gd name="connsiteX16" fmla="*/ 8540166 w 8540166"/>
                      <a:gd name="connsiteY16" fmla="*/ 1133018 h 2697662"/>
                      <a:gd name="connsiteX17" fmla="*/ 8540166 w 8540166"/>
                      <a:gd name="connsiteY17" fmla="*/ 1699527 h 2697662"/>
                      <a:gd name="connsiteX18" fmla="*/ 8540166 w 8540166"/>
                      <a:gd name="connsiteY18" fmla="*/ 2697662 h 2697662"/>
                      <a:gd name="connsiteX19" fmla="*/ 7885420 w 8540166"/>
                      <a:gd name="connsiteY19" fmla="*/ 2697662 h 2697662"/>
                      <a:gd name="connsiteX20" fmla="*/ 7401477 w 8540166"/>
                      <a:gd name="connsiteY20" fmla="*/ 2697662 h 2697662"/>
                      <a:gd name="connsiteX21" fmla="*/ 6917534 w 8540166"/>
                      <a:gd name="connsiteY21" fmla="*/ 2697662 h 2697662"/>
                      <a:gd name="connsiteX22" fmla="*/ 6262788 w 8540166"/>
                      <a:gd name="connsiteY22" fmla="*/ 2697662 h 2697662"/>
                      <a:gd name="connsiteX23" fmla="*/ 5693444 w 8540166"/>
                      <a:gd name="connsiteY23" fmla="*/ 2697662 h 2697662"/>
                      <a:gd name="connsiteX24" fmla="*/ 5380305 w 8540166"/>
                      <a:gd name="connsiteY24" fmla="*/ 2697662 h 2697662"/>
                      <a:gd name="connsiteX25" fmla="*/ 4896362 w 8540166"/>
                      <a:gd name="connsiteY25" fmla="*/ 2697662 h 2697662"/>
                      <a:gd name="connsiteX26" fmla="*/ 4241616 w 8540166"/>
                      <a:gd name="connsiteY26" fmla="*/ 2697662 h 2697662"/>
                      <a:gd name="connsiteX27" fmla="*/ 3843075 w 8540166"/>
                      <a:gd name="connsiteY27" fmla="*/ 2697662 h 2697662"/>
                      <a:gd name="connsiteX28" fmla="*/ 3102927 w 8540166"/>
                      <a:gd name="connsiteY28" fmla="*/ 2697662 h 2697662"/>
                      <a:gd name="connsiteX29" fmla="*/ 2362779 w 8540166"/>
                      <a:gd name="connsiteY29" fmla="*/ 2697662 h 2697662"/>
                      <a:gd name="connsiteX30" fmla="*/ 1793435 w 8540166"/>
                      <a:gd name="connsiteY30" fmla="*/ 2697662 h 2697662"/>
                      <a:gd name="connsiteX31" fmla="*/ 1053287 w 8540166"/>
                      <a:gd name="connsiteY31" fmla="*/ 2697662 h 2697662"/>
                      <a:gd name="connsiteX32" fmla="*/ 483943 w 8540166"/>
                      <a:gd name="connsiteY32" fmla="*/ 2697662 h 2697662"/>
                      <a:gd name="connsiteX33" fmla="*/ 0 w 8540166"/>
                      <a:gd name="connsiteY33" fmla="*/ 2697662 h 2697662"/>
                      <a:gd name="connsiteX34" fmla="*/ 0 w 8540166"/>
                      <a:gd name="connsiteY34" fmla="*/ 2239059 h 2697662"/>
                      <a:gd name="connsiteX35" fmla="*/ 0 w 8540166"/>
                      <a:gd name="connsiteY35" fmla="*/ 1753480 h 2697662"/>
                      <a:gd name="connsiteX36" fmla="*/ 0 w 8540166"/>
                      <a:gd name="connsiteY36" fmla="*/ 1267901 h 2697662"/>
                      <a:gd name="connsiteX37" fmla="*/ 0 w 8540166"/>
                      <a:gd name="connsiteY37" fmla="*/ 755345 h 2697662"/>
                      <a:gd name="connsiteX38" fmla="*/ 0 w 8540166"/>
                      <a:gd name="connsiteY38" fmla="*/ 0 h 269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40166" h="2697662" fill="none" extrusionOk="0">
                        <a:moveTo>
                          <a:pt x="0" y="0"/>
                        </a:moveTo>
                        <a:cubicBezTo>
                          <a:pt x="220583" y="-62601"/>
                          <a:pt x="417885" y="22946"/>
                          <a:pt x="569344" y="0"/>
                        </a:cubicBezTo>
                        <a:cubicBezTo>
                          <a:pt x="720803" y="-22946"/>
                          <a:pt x="855416" y="30280"/>
                          <a:pt x="1138689" y="0"/>
                        </a:cubicBezTo>
                        <a:cubicBezTo>
                          <a:pt x="1421962" y="-30280"/>
                          <a:pt x="1325219" y="2749"/>
                          <a:pt x="1451828" y="0"/>
                        </a:cubicBezTo>
                        <a:cubicBezTo>
                          <a:pt x="1578437" y="-2749"/>
                          <a:pt x="1844087" y="55375"/>
                          <a:pt x="2021173" y="0"/>
                        </a:cubicBezTo>
                        <a:cubicBezTo>
                          <a:pt x="2198259" y="-55375"/>
                          <a:pt x="2496424" y="37286"/>
                          <a:pt x="2761320" y="0"/>
                        </a:cubicBezTo>
                        <a:cubicBezTo>
                          <a:pt x="3026216" y="-37286"/>
                          <a:pt x="3120672" y="50611"/>
                          <a:pt x="3245263" y="0"/>
                        </a:cubicBezTo>
                        <a:cubicBezTo>
                          <a:pt x="3369854" y="-50611"/>
                          <a:pt x="3614566" y="45056"/>
                          <a:pt x="3729206" y="0"/>
                        </a:cubicBezTo>
                        <a:cubicBezTo>
                          <a:pt x="3843846" y="-45056"/>
                          <a:pt x="4019548" y="29694"/>
                          <a:pt x="4298550" y="0"/>
                        </a:cubicBezTo>
                        <a:cubicBezTo>
                          <a:pt x="4577552" y="-29694"/>
                          <a:pt x="4815018" y="22221"/>
                          <a:pt x="4953296" y="0"/>
                        </a:cubicBezTo>
                        <a:cubicBezTo>
                          <a:pt x="5091574" y="-22221"/>
                          <a:pt x="5437904" y="14775"/>
                          <a:pt x="5608042" y="0"/>
                        </a:cubicBezTo>
                        <a:cubicBezTo>
                          <a:pt x="5778180" y="-14775"/>
                          <a:pt x="5937012" y="29028"/>
                          <a:pt x="6262788" y="0"/>
                        </a:cubicBezTo>
                        <a:cubicBezTo>
                          <a:pt x="6588564" y="-29028"/>
                          <a:pt x="6697006" y="42146"/>
                          <a:pt x="7002936" y="0"/>
                        </a:cubicBezTo>
                        <a:cubicBezTo>
                          <a:pt x="7308866" y="-42146"/>
                          <a:pt x="7372558" y="10123"/>
                          <a:pt x="7572281" y="0"/>
                        </a:cubicBezTo>
                        <a:cubicBezTo>
                          <a:pt x="7772004" y="-10123"/>
                          <a:pt x="8343694" y="40124"/>
                          <a:pt x="8540166" y="0"/>
                        </a:cubicBezTo>
                        <a:cubicBezTo>
                          <a:pt x="8587912" y="166016"/>
                          <a:pt x="8491462" y="427749"/>
                          <a:pt x="8540166" y="539532"/>
                        </a:cubicBezTo>
                        <a:cubicBezTo>
                          <a:pt x="8588870" y="651315"/>
                          <a:pt x="8503626" y="890472"/>
                          <a:pt x="8540166" y="1133018"/>
                        </a:cubicBezTo>
                        <a:cubicBezTo>
                          <a:pt x="8576706" y="1375564"/>
                          <a:pt x="8524954" y="1520961"/>
                          <a:pt x="8540166" y="1699527"/>
                        </a:cubicBezTo>
                        <a:cubicBezTo>
                          <a:pt x="8555378" y="1878093"/>
                          <a:pt x="8472064" y="2469299"/>
                          <a:pt x="8540166" y="2697662"/>
                        </a:cubicBezTo>
                        <a:cubicBezTo>
                          <a:pt x="8252588" y="2725414"/>
                          <a:pt x="8204720" y="2631437"/>
                          <a:pt x="7885420" y="2697662"/>
                        </a:cubicBezTo>
                        <a:cubicBezTo>
                          <a:pt x="7566120" y="2763887"/>
                          <a:pt x="7512077" y="2652576"/>
                          <a:pt x="7401477" y="2697662"/>
                        </a:cubicBezTo>
                        <a:cubicBezTo>
                          <a:pt x="7290877" y="2742748"/>
                          <a:pt x="7039738" y="2653598"/>
                          <a:pt x="6917534" y="2697662"/>
                        </a:cubicBezTo>
                        <a:cubicBezTo>
                          <a:pt x="6795330" y="2741726"/>
                          <a:pt x="6455965" y="2644793"/>
                          <a:pt x="6262788" y="2697662"/>
                        </a:cubicBezTo>
                        <a:cubicBezTo>
                          <a:pt x="6069611" y="2750531"/>
                          <a:pt x="5926558" y="2643581"/>
                          <a:pt x="5693444" y="2697662"/>
                        </a:cubicBezTo>
                        <a:cubicBezTo>
                          <a:pt x="5460330" y="2751743"/>
                          <a:pt x="5519499" y="2672007"/>
                          <a:pt x="5380305" y="2697662"/>
                        </a:cubicBezTo>
                        <a:cubicBezTo>
                          <a:pt x="5241111" y="2723317"/>
                          <a:pt x="5000310" y="2651899"/>
                          <a:pt x="4896362" y="2697662"/>
                        </a:cubicBezTo>
                        <a:cubicBezTo>
                          <a:pt x="4792414" y="2743425"/>
                          <a:pt x="4543170" y="2662974"/>
                          <a:pt x="4241616" y="2697662"/>
                        </a:cubicBezTo>
                        <a:cubicBezTo>
                          <a:pt x="3940062" y="2732350"/>
                          <a:pt x="3974479" y="2664549"/>
                          <a:pt x="3843075" y="2697662"/>
                        </a:cubicBezTo>
                        <a:cubicBezTo>
                          <a:pt x="3711671" y="2730775"/>
                          <a:pt x="3275480" y="2652837"/>
                          <a:pt x="3102927" y="2697662"/>
                        </a:cubicBezTo>
                        <a:cubicBezTo>
                          <a:pt x="2930374" y="2742487"/>
                          <a:pt x="2584744" y="2686316"/>
                          <a:pt x="2362779" y="2697662"/>
                        </a:cubicBezTo>
                        <a:cubicBezTo>
                          <a:pt x="2140814" y="2709008"/>
                          <a:pt x="2075963" y="2659223"/>
                          <a:pt x="1793435" y="2697662"/>
                        </a:cubicBezTo>
                        <a:cubicBezTo>
                          <a:pt x="1510907" y="2736101"/>
                          <a:pt x="1354417" y="2635333"/>
                          <a:pt x="1053287" y="2697662"/>
                        </a:cubicBezTo>
                        <a:cubicBezTo>
                          <a:pt x="752157" y="2759991"/>
                          <a:pt x="732600" y="2665122"/>
                          <a:pt x="483943" y="2697662"/>
                        </a:cubicBezTo>
                        <a:cubicBezTo>
                          <a:pt x="235286" y="2730202"/>
                          <a:pt x="147481" y="2675908"/>
                          <a:pt x="0" y="2697662"/>
                        </a:cubicBezTo>
                        <a:cubicBezTo>
                          <a:pt x="-23397" y="2563441"/>
                          <a:pt x="31622" y="2410826"/>
                          <a:pt x="0" y="2239059"/>
                        </a:cubicBezTo>
                        <a:cubicBezTo>
                          <a:pt x="-31622" y="2067292"/>
                          <a:pt x="39374" y="1952463"/>
                          <a:pt x="0" y="1753480"/>
                        </a:cubicBezTo>
                        <a:cubicBezTo>
                          <a:pt x="-39374" y="1554497"/>
                          <a:pt x="20336" y="1494759"/>
                          <a:pt x="0" y="1267901"/>
                        </a:cubicBezTo>
                        <a:cubicBezTo>
                          <a:pt x="-20336" y="1041043"/>
                          <a:pt x="52311" y="979963"/>
                          <a:pt x="0" y="755345"/>
                        </a:cubicBezTo>
                        <a:cubicBezTo>
                          <a:pt x="-52311" y="530727"/>
                          <a:pt x="36251" y="188013"/>
                          <a:pt x="0" y="0"/>
                        </a:cubicBezTo>
                        <a:close/>
                      </a:path>
                      <a:path w="8540166" h="2697662" stroke="0" extrusionOk="0">
                        <a:moveTo>
                          <a:pt x="0" y="0"/>
                        </a:moveTo>
                        <a:cubicBezTo>
                          <a:pt x="134997" y="-21906"/>
                          <a:pt x="368234" y="37853"/>
                          <a:pt x="483943" y="0"/>
                        </a:cubicBezTo>
                        <a:cubicBezTo>
                          <a:pt x="599652" y="-37853"/>
                          <a:pt x="688381" y="34925"/>
                          <a:pt x="797082" y="0"/>
                        </a:cubicBezTo>
                        <a:cubicBezTo>
                          <a:pt x="905783" y="-34925"/>
                          <a:pt x="1323614" y="79181"/>
                          <a:pt x="1537230" y="0"/>
                        </a:cubicBezTo>
                        <a:cubicBezTo>
                          <a:pt x="1750846" y="-79181"/>
                          <a:pt x="1883799" y="4352"/>
                          <a:pt x="2021173" y="0"/>
                        </a:cubicBezTo>
                        <a:cubicBezTo>
                          <a:pt x="2158547" y="-4352"/>
                          <a:pt x="2274038" y="53813"/>
                          <a:pt x="2505115" y="0"/>
                        </a:cubicBezTo>
                        <a:cubicBezTo>
                          <a:pt x="2736192" y="-53813"/>
                          <a:pt x="3018363" y="33004"/>
                          <a:pt x="3245263" y="0"/>
                        </a:cubicBezTo>
                        <a:cubicBezTo>
                          <a:pt x="3472163" y="-33004"/>
                          <a:pt x="3451511" y="21417"/>
                          <a:pt x="3643804" y="0"/>
                        </a:cubicBezTo>
                        <a:cubicBezTo>
                          <a:pt x="3836097" y="-21417"/>
                          <a:pt x="4201961" y="63590"/>
                          <a:pt x="4383952" y="0"/>
                        </a:cubicBezTo>
                        <a:cubicBezTo>
                          <a:pt x="4565943" y="-63590"/>
                          <a:pt x="4902621" y="66396"/>
                          <a:pt x="5124100" y="0"/>
                        </a:cubicBezTo>
                        <a:cubicBezTo>
                          <a:pt x="5345579" y="-66396"/>
                          <a:pt x="5525437" y="40761"/>
                          <a:pt x="5693444" y="0"/>
                        </a:cubicBezTo>
                        <a:cubicBezTo>
                          <a:pt x="5861451" y="-40761"/>
                          <a:pt x="6254225" y="42405"/>
                          <a:pt x="6433592" y="0"/>
                        </a:cubicBezTo>
                        <a:cubicBezTo>
                          <a:pt x="6612959" y="-42405"/>
                          <a:pt x="6688120" y="24028"/>
                          <a:pt x="6917534" y="0"/>
                        </a:cubicBezTo>
                        <a:cubicBezTo>
                          <a:pt x="7146948" y="-24028"/>
                          <a:pt x="7216350" y="44237"/>
                          <a:pt x="7401477" y="0"/>
                        </a:cubicBezTo>
                        <a:cubicBezTo>
                          <a:pt x="7586604" y="-44237"/>
                          <a:pt x="7857204" y="74631"/>
                          <a:pt x="8056223" y="0"/>
                        </a:cubicBezTo>
                        <a:cubicBezTo>
                          <a:pt x="8255242" y="-74631"/>
                          <a:pt x="8313944" y="46515"/>
                          <a:pt x="8540166" y="0"/>
                        </a:cubicBezTo>
                        <a:cubicBezTo>
                          <a:pt x="8581523" y="295326"/>
                          <a:pt x="8508741" y="405248"/>
                          <a:pt x="8540166" y="593486"/>
                        </a:cubicBezTo>
                        <a:cubicBezTo>
                          <a:pt x="8571591" y="781724"/>
                          <a:pt x="8528610" y="932647"/>
                          <a:pt x="8540166" y="1159995"/>
                        </a:cubicBezTo>
                        <a:cubicBezTo>
                          <a:pt x="8551722" y="1387343"/>
                          <a:pt x="8532232" y="1452727"/>
                          <a:pt x="8540166" y="1726504"/>
                        </a:cubicBezTo>
                        <a:cubicBezTo>
                          <a:pt x="8548100" y="2000281"/>
                          <a:pt x="8488227" y="2245198"/>
                          <a:pt x="8540166" y="2697662"/>
                        </a:cubicBezTo>
                        <a:cubicBezTo>
                          <a:pt x="8425052" y="2732753"/>
                          <a:pt x="8340738" y="2695728"/>
                          <a:pt x="8227027" y="2697662"/>
                        </a:cubicBezTo>
                        <a:cubicBezTo>
                          <a:pt x="8113316" y="2699596"/>
                          <a:pt x="7784413" y="2674393"/>
                          <a:pt x="7486879" y="2697662"/>
                        </a:cubicBezTo>
                        <a:cubicBezTo>
                          <a:pt x="7189345" y="2720931"/>
                          <a:pt x="7162740" y="2693650"/>
                          <a:pt x="6917534" y="2697662"/>
                        </a:cubicBezTo>
                        <a:cubicBezTo>
                          <a:pt x="6672328" y="2701674"/>
                          <a:pt x="6633577" y="2687432"/>
                          <a:pt x="6518993" y="2697662"/>
                        </a:cubicBezTo>
                        <a:cubicBezTo>
                          <a:pt x="6404409" y="2707892"/>
                          <a:pt x="6222673" y="2691722"/>
                          <a:pt x="5949649" y="2697662"/>
                        </a:cubicBezTo>
                        <a:cubicBezTo>
                          <a:pt x="5676625" y="2703602"/>
                          <a:pt x="5722884" y="2660576"/>
                          <a:pt x="5636510" y="2697662"/>
                        </a:cubicBezTo>
                        <a:cubicBezTo>
                          <a:pt x="5550136" y="2734748"/>
                          <a:pt x="5427631" y="2697008"/>
                          <a:pt x="5323370" y="2697662"/>
                        </a:cubicBezTo>
                        <a:cubicBezTo>
                          <a:pt x="5219109" y="2698316"/>
                          <a:pt x="4961186" y="2685275"/>
                          <a:pt x="4754026" y="2697662"/>
                        </a:cubicBezTo>
                        <a:cubicBezTo>
                          <a:pt x="4546866" y="2710049"/>
                          <a:pt x="4547053" y="2657963"/>
                          <a:pt x="4355485" y="2697662"/>
                        </a:cubicBezTo>
                        <a:cubicBezTo>
                          <a:pt x="4163917" y="2737361"/>
                          <a:pt x="4027602" y="2656871"/>
                          <a:pt x="3700739" y="2697662"/>
                        </a:cubicBezTo>
                        <a:cubicBezTo>
                          <a:pt x="3373876" y="2738453"/>
                          <a:pt x="3385187" y="2693057"/>
                          <a:pt x="3302198" y="2697662"/>
                        </a:cubicBezTo>
                        <a:cubicBezTo>
                          <a:pt x="3219209" y="2702267"/>
                          <a:pt x="2830086" y="2633596"/>
                          <a:pt x="2647451" y="2697662"/>
                        </a:cubicBezTo>
                        <a:cubicBezTo>
                          <a:pt x="2464816" y="2761728"/>
                          <a:pt x="2470678" y="2690842"/>
                          <a:pt x="2334312" y="2697662"/>
                        </a:cubicBezTo>
                        <a:cubicBezTo>
                          <a:pt x="2197946" y="2704482"/>
                          <a:pt x="1827095" y="2653463"/>
                          <a:pt x="1679566" y="2697662"/>
                        </a:cubicBezTo>
                        <a:cubicBezTo>
                          <a:pt x="1532037" y="2741861"/>
                          <a:pt x="1429262" y="2665297"/>
                          <a:pt x="1281025" y="2697662"/>
                        </a:cubicBezTo>
                        <a:cubicBezTo>
                          <a:pt x="1132788" y="2730027"/>
                          <a:pt x="1051239" y="2683324"/>
                          <a:pt x="967885" y="2697662"/>
                        </a:cubicBezTo>
                        <a:cubicBezTo>
                          <a:pt x="884531" y="2712000"/>
                          <a:pt x="662317" y="2653032"/>
                          <a:pt x="569344" y="2697662"/>
                        </a:cubicBezTo>
                        <a:cubicBezTo>
                          <a:pt x="476371" y="2742292"/>
                          <a:pt x="142078" y="2631897"/>
                          <a:pt x="0" y="2697662"/>
                        </a:cubicBezTo>
                        <a:cubicBezTo>
                          <a:pt x="-33771" y="2539276"/>
                          <a:pt x="13231" y="2441429"/>
                          <a:pt x="0" y="2212083"/>
                        </a:cubicBezTo>
                        <a:cubicBezTo>
                          <a:pt x="-13231" y="1982737"/>
                          <a:pt x="26677" y="1897294"/>
                          <a:pt x="0" y="1753480"/>
                        </a:cubicBezTo>
                        <a:cubicBezTo>
                          <a:pt x="-26677" y="1609666"/>
                          <a:pt x="8383" y="1444403"/>
                          <a:pt x="0" y="1294878"/>
                        </a:cubicBezTo>
                        <a:cubicBezTo>
                          <a:pt x="-8383" y="1145353"/>
                          <a:pt x="60995" y="972787"/>
                          <a:pt x="0" y="728369"/>
                        </a:cubicBezTo>
                        <a:cubicBezTo>
                          <a:pt x="-60995" y="483951"/>
                          <a:pt x="20014" y="211199"/>
                          <a:pt x="0" y="0"/>
                        </a:cubicBezTo>
                        <a:close/>
                      </a:path>
                    </a:pathLst>
                  </a:custGeom>
                  <ask:type>
                    <ask:lineSketchNone/>
                  </ask:type>
                </ask:lineSketchStyleProps>
              </a:ext>
            </a:extLst>
          </a:ln>
          <a:effectLst>
            <a:innerShdw blurRad="63500" dist="50800" dir="13500000">
              <a:srgbClr val="FF0000">
                <a:alpha val="50000"/>
              </a:srgbClr>
            </a:innerShdw>
          </a:effectLst>
        </p:spPr>
        <p:style>
          <a:lnRef idx="2">
            <a:schemeClr val="accent1"/>
          </a:lnRef>
          <a:fillRef idx="1">
            <a:schemeClr val="lt1"/>
          </a:fillRef>
          <a:effectRef idx="0">
            <a:schemeClr val="accent1"/>
          </a:effectRef>
          <a:fontRef idx="minor">
            <a:schemeClr val="dk1"/>
          </a:fontRef>
        </p:style>
        <p:txBody>
          <a:bodyPr wrap="square" rtlCol="1">
            <a:spAutoFit/>
          </a:bodyPr>
          <a:lstStyle/>
          <a:p>
            <a:pPr algn="just">
              <a:lnSpc>
                <a:spcPct val="107000"/>
              </a:lnSpc>
              <a:spcAft>
                <a:spcPts val="800"/>
              </a:spcAft>
            </a:pPr>
            <a:r>
              <a:rPr lang="ar-IQ" sz="4800" b="1" dirty="0">
                <a:ln w="13462">
                  <a:solidFill>
                    <a:schemeClr val="bg1"/>
                  </a:solidFill>
                  <a:prstDash val="solid"/>
                </a:ln>
                <a:solidFill>
                  <a:schemeClr val="tx1"/>
                </a:solidFill>
                <a:latin typeface="Dubai" panose="020B0503030403030204" pitchFamily="34" charset="-78"/>
                <a:ea typeface="Calibri" panose="020F0502020204030204" pitchFamily="34" charset="0"/>
                <a:cs typeface="Dubai" panose="020B0503030403030204" pitchFamily="34" charset="-78"/>
              </a:rPr>
              <a:t>اولاً/ الاذواء</a:t>
            </a:r>
            <a:r>
              <a:rPr lang="ar-IQ" sz="4800" b="1" dirty="0">
                <a:ln w="13462">
                  <a:solidFill>
                    <a:schemeClr val="bg1"/>
                  </a:solidFill>
                  <a:prstDash val="solid"/>
                </a:ln>
                <a:solidFill>
                  <a:schemeClr val="tx1"/>
                </a:solidFill>
                <a:effectLst>
                  <a:outerShdw dist="38100" dir="2700000" algn="bl" rotWithShape="0">
                    <a:schemeClr val="accent5"/>
                  </a:outerShdw>
                </a:effectLst>
                <a:latin typeface="Dubai" panose="020B0503030403030204" pitchFamily="34" charset="-78"/>
                <a:ea typeface="Calibri" panose="020F0502020204030204" pitchFamily="34" charset="0"/>
                <a:cs typeface="Dubai" panose="020B0503030403030204" pitchFamily="34" charset="-78"/>
              </a:rPr>
              <a:t>:</a:t>
            </a:r>
          </a:p>
          <a:p>
            <a:pPr algn="just">
              <a:lnSpc>
                <a:spcPct val="107000"/>
              </a:lnSpc>
              <a:spcAft>
                <a:spcPts val="800"/>
              </a:spcAft>
            </a:pPr>
            <a:r>
              <a:rPr lang="ar-SA" sz="2800" b="1" dirty="0">
                <a:latin typeface="Traditional Arabic" panose="02020603050405020304" pitchFamily="18" charset="-78"/>
                <a:ea typeface="Calibri" panose="020F0502020204030204" pitchFamily="34" charset="0"/>
                <a:cs typeface="+mj-cs"/>
              </a:rPr>
              <a:t>أصل الذو ذوى وتثنيته ذوان وجمعه ذوون، </a:t>
            </a:r>
            <a:r>
              <a:rPr lang="ar-SA" sz="2800" b="1" dirty="0" err="1">
                <a:latin typeface="Traditional Arabic" panose="02020603050405020304" pitchFamily="18" charset="-78"/>
                <a:ea typeface="Calibri" panose="020F0502020204030204" pitchFamily="34" charset="0"/>
                <a:cs typeface="+mj-cs"/>
              </a:rPr>
              <a:t>وأذواء</a:t>
            </a:r>
            <a:r>
              <a:rPr lang="ar-SA" sz="2800" b="1" dirty="0">
                <a:latin typeface="Traditional Arabic" panose="02020603050405020304" pitchFamily="18" charset="-78"/>
                <a:ea typeface="Calibri" panose="020F0502020204030204" pitchFamily="34" charset="0"/>
                <a:cs typeface="+mj-cs"/>
              </a:rPr>
              <a:t> حمير ملوك يتسمون </a:t>
            </a:r>
            <a:r>
              <a:rPr lang="ar-SA" sz="2800" b="1" dirty="0" err="1">
                <a:latin typeface="Traditional Arabic" panose="02020603050405020304" pitchFamily="18" charset="-78"/>
                <a:ea typeface="Calibri" panose="020F0502020204030204" pitchFamily="34" charset="0"/>
                <a:cs typeface="+mj-cs"/>
              </a:rPr>
              <a:t>باسماء</a:t>
            </a:r>
            <a:r>
              <a:rPr lang="ar-SA" sz="2800" b="1" dirty="0">
                <a:latin typeface="Traditional Arabic" panose="02020603050405020304" pitchFamily="18" charset="-78"/>
                <a:ea typeface="Calibri" panose="020F0502020204030204" pitchFamily="34" charset="0"/>
                <a:cs typeface="+mj-cs"/>
              </a:rPr>
              <a:t> يضاف اليها ذو كقولهم ذو سحر وذو جدن وذو يزن ، وقيل: </a:t>
            </a:r>
            <a:r>
              <a:rPr lang="ar-SA" sz="2800" b="1" dirty="0" err="1">
                <a:latin typeface="Traditional Arabic" panose="02020603050405020304" pitchFamily="18" charset="-78"/>
                <a:ea typeface="Calibri" panose="020F0502020204030204" pitchFamily="34" charset="0"/>
                <a:cs typeface="+mj-cs"/>
              </a:rPr>
              <a:t>الأذواء</a:t>
            </a:r>
            <a:r>
              <a:rPr lang="ar-SA" sz="2800" b="1" dirty="0">
                <a:latin typeface="Traditional Arabic" panose="02020603050405020304" pitchFamily="18" charset="-78"/>
                <a:ea typeface="Calibri" panose="020F0502020204030204" pitchFamily="34" charset="0"/>
                <a:cs typeface="+mj-cs"/>
              </a:rPr>
              <a:t> هم ملوك اليمن في قضاعة المسمون بذي يزن، وذي جدن، وذي </a:t>
            </a:r>
            <a:r>
              <a:rPr lang="ar-SA" sz="2800" b="1" dirty="0" err="1">
                <a:latin typeface="Traditional Arabic" panose="02020603050405020304" pitchFamily="18" charset="-78"/>
                <a:ea typeface="Calibri" panose="020F0502020204030204" pitchFamily="34" charset="0"/>
                <a:cs typeface="+mj-cs"/>
              </a:rPr>
              <a:t>نؤاس</a:t>
            </a:r>
            <a:r>
              <a:rPr lang="ar-SA" sz="2800" b="1" dirty="0">
                <a:latin typeface="Traditional Arabic" panose="02020603050405020304" pitchFamily="18" charset="-78"/>
                <a:ea typeface="Calibri" panose="020F0502020204030204" pitchFamily="34" charset="0"/>
                <a:cs typeface="+mj-cs"/>
              </a:rPr>
              <a:t> وذي فاتش، وذي أصبح وذي الكلاع وذي المنار وهم </a:t>
            </a:r>
            <a:r>
              <a:rPr lang="ar-SA" sz="2800" b="1" dirty="0" err="1">
                <a:latin typeface="Traditional Arabic" panose="02020603050405020304" pitchFamily="18" charset="-78"/>
                <a:ea typeface="Calibri" panose="020F0502020204030204" pitchFamily="34" charset="0"/>
                <a:cs typeface="+mj-cs"/>
              </a:rPr>
              <a:t>التبابعة</a:t>
            </a:r>
            <a:r>
              <a:rPr lang="ar-SA" sz="2800" b="1" dirty="0">
                <a:latin typeface="Traditional Arabic" panose="02020603050405020304" pitchFamily="18" charset="-78"/>
                <a:ea typeface="Calibri" panose="020F0502020204030204" pitchFamily="34" charset="0"/>
                <a:cs typeface="+mj-cs"/>
              </a:rPr>
              <a:t>.</a:t>
            </a:r>
            <a:endParaRPr lang="en-US" sz="2800" b="1" dirty="0">
              <a:latin typeface="Traditional Arabic" panose="02020603050405020304" pitchFamily="18" charset="-78"/>
              <a:ea typeface="Calibri" panose="020F0502020204030204" pitchFamily="34" charset="0"/>
              <a:cs typeface="+mj-cs"/>
            </a:endParaRPr>
          </a:p>
        </p:txBody>
      </p:sp>
      <p:pic>
        <p:nvPicPr>
          <p:cNvPr id="3" name="Picture 2">
            <a:extLst>
              <a:ext uri="{FF2B5EF4-FFF2-40B4-BE49-F238E27FC236}">
                <a16:creationId xmlns:a16="http://schemas.microsoft.com/office/drawing/2014/main" id="{B7E28194-3530-4F18-F334-CC2974734A37}"/>
              </a:ext>
            </a:extLst>
          </p:cNvPr>
          <p:cNvPicPr>
            <a:picLocks noChangeAspect="1"/>
          </p:cNvPicPr>
          <p:nvPr/>
        </p:nvPicPr>
        <p:blipFill>
          <a:blip r:embed="rId2"/>
          <a:stretch>
            <a:fillRect/>
          </a:stretch>
        </p:blipFill>
        <p:spPr>
          <a:xfrm>
            <a:off x="301917" y="3421433"/>
            <a:ext cx="8540165" cy="3291830"/>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48DC96"/>
        </a:solidFill>
        <a:effectLst/>
      </p:bgPr>
    </p:bg>
    <p:spTree>
      <p:nvGrpSpPr>
        <p:cNvPr id="1" name=""/>
        <p:cNvGrpSpPr/>
        <p:nvPr/>
      </p:nvGrpSpPr>
      <p:grpSpPr>
        <a:xfrm>
          <a:off x="0" y="0"/>
          <a:ext cx="0" cy="0"/>
          <a:chOff x="0" y="0"/>
          <a:chExt cx="0" cy="0"/>
        </a:xfrm>
      </p:grpSpPr>
      <p:sp>
        <p:nvSpPr>
          <p:cNvPr id="2" name="مستطيل 1"/>
          <p:cNvSpPr/>
          <p:nvPr/>
        </p:nvSpPr>
        <p:spPr>
          <a:xfrm>
            <a:off x="353981" y="836712"/>
            <a:ext cx="7940103" cy="19364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800"/>
              </a:spcAft>
            </a:pPr>
            <a:r>
              <a:rPr lang="ar-SA" sz="2800" b="1" dirty="0">
                <a:latin typeface="Traditional Arabic" panose="02020603050405020304" pitchFamily="18" charset="-78"/>
                <a:ea typeface="Calibri" panose="020F0502020204030204" pitchFamily="34" charset="0"/>
                <a:cs typeface="+mj-cs"/>
              </a:rPr>
              <a:t>وهناك من عد " </a:t>
            </a:r>
            <a:r>
              <a:rPr lang="ar-SA" sz="2800" b="1" dirty="0" err="1">
                <a:latin typeface="Traditional Arabic" panose="02020603050405020304" pitchFamily="18" charset="-78"/>
                <a:ea typeface="Calibri" panose="020F0502020204030204" pitchFamily="34" charset="0"/>
                <a:cs typeface="+mj-cs"/>
              </a:rPr>
              <a:t>الأذواء</a:t>
            </a:r>
            <a:r>
              <a:rPr lang="ar-SA" sz="2800" b="1" dirty="0">
                <a:latin typeface="Traditional Arabic" panose="02020603050405020304" pitchFamily="18" charset="-78"/>
                <a:ea typeface="Calibri" panose="020F0502020204030204" pitchFamily="34" charset="0"/>
                <a:cs typeface="+mj-cs"/>
              </a:rPr>
              <a:t> - الطبقة الثالثة وهم دون الأقيال في المرتبة ، اذ يحكم " الذو " مقاطعة دون مقاطعة " القيل " بل ويدخل تحت أوامر ونواهي القيل ، وقيل أيضاً : أن ( ذو ) لم تكن مرتبة </a:t>
            </a:r>
            <a:r>
              <a:rPr lang="ar-SA" sz="2800" b="1" dirty="0" err="1">
                <a:latin typeface="Traditional Arabic" panose="02020603050405020304" pitchFamily="18" charset="-78"/>
                <a:ea typeface="Calibri" panose="020F0502020204030204" pitchFamily="34" charset="0"/>
                <a:cs typeface="+mj-cs"/>
              </a:rPr>
              <a:t>وأنما</a:t>
            </a:r>
            <a:r>
              <a:rPr lang="ar-SA" sz="2800" b="1" dirty="0">
                <a:latin typeface="Traditional Arabic" panose="02020603050405020304" pitchFamily="18" charset="-78"/>
                <a:ea typeface="Calibri" panose="020F0502020204030204" pitchFamily="34" charset="0"/>
                <a:cs typeface="+mj-cs"/>
              </a:rPr>
              <a:t> سمة ملوك اليمن.</a:t>
            </a:r>
            <a:endParaRPr lang="en-US" sz="2800" b="1" dirty="0">
              <a:latin typeface="Traditional Arabic" panose="02020603050405020304" pitchFamily="18" charset="-78"/>
              <a:ea typeface="Calibri" panose="020F0502020204030204" pitchFamily="34" charset="0"/>
              <a:cs typeface="+mj-cs"/>
            </a:endParaRPr>
          </a:p>
        </p:txBody>
      </p:sp>
      <p:sp>
        <p:nvSpPr>
          <p:cNvPr id="6" name="شارة رتبة 5"/>
          <p:cNvSpPr/>
          <p:nvPr/>
        </p:nvSpPr>
        <p:spPr>
          <a:xfrm rot="10800000">
            <a:off x="8276115" y="1216881"/>
            <a:ext cx="755576" cy="1095235"/>
          </a:xfrm>
          <a:prstGeom prst="chevron">
            <a:avLst/>
          </a:prstGeom>
          <a:gradFill>
            <a:gsLst>
              <a:gs pos="7350">
                <a:srgbClr val="92D050"/>
              </a:gs>
              <a:gs pos="78875">
                <a:srgbClr val="0070C0"/>
              </a:gs>
              <a:gs pos="0">
                <a:srgbClr val="FFC000"/>
              </a:gs>
              <a:gs pos="35000">
                <a:schemeClr val="dk1">
                  <a:tint val="37000"/>
                  <a:satMod val="300000"/>
                </a:schemeClr>
              </a:gs>
              <a:gs pos="100000">
                <a:schemeClr val="dk1">
                  <a:tint val="15000"/>
                  <a:satMod val="350000"/>
                </a:schemeClr>
              </a:gs>
            </a:gsLst>
          </a:gradFill>
          <a:ln w="28575"/>
        </p:spPr>
        <p:style>
          <a:lnRef idx="1">
            <a:schemeClr val="dk1"/>
          </a:lnRef>
          <a:fillRef idx="2">
            <a:schemeClr val="dk1"/>
          </a:fillRef>
          <a:effectRef idx="1">
            <a:schemeClr val="dk1"/>
          </a:effectRef>
          <a:fontRef idx="minor">
            <a:schemeClr val="dk1"/>
          </a:fontRef>
        </p:style>
        <p:txBody>
          <a:bodyPr rtlCol="1" anchor="ctr"/>
          <a:lstStyle/>
          <a:p>
            <a:pPr algn="ctr"/>
            <a:endParaRPr lang="ar-SA">
              <a:solidFill>
                <a:schemeClr val="tx1"/>
              </a:solidFill>
              <a:effectLst>
                <a:glow rad="63500">
                  <a:schemeClr val="accent1">
                    <a:satMod val="175000"/>
                    <a:alpha val="40000"/>
                  </a:schemeClr>
                </a:glow>
              </a:effectLst>
            </a:endParaRPr>
          </a:p>
        </p:txBody>
      </p:sp>
      <p:sp>
        <p:nvSpPr>
          <p:cNvPr id="7" name="مستطيل 6"/>
          <p:cNvSpPr/>
          <p:nvPr/>
        </p:nvSpPr>
        <p:spPr>
          <a:xfrm>
            <a:off x="335529" y="3429000"/>
            <a:ext cx="7870327" cy="23974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07000"/>
              </a:lnSpc>
              <a:spcAft>
                <a:spcPts val="800"/>
              </a:spcAft>
            </a:pPr>
            <a:r>
              <a:rPr lang="ar-SA" sz="2800" b="1" dirty="0">
                <a:latin typeface="Traditional Arabic" panose="02020603050405020304" pitchFamily="18" charset="-78"/>
                <a:ea typeface="Calibri" panose="020F0502020204030204" pitchFamily="34" charset="0"/>
                <a:cs typeface="+mj-cs"/>
              </a:rPr>
              <a:t>نستنتج مما سبق أن </a:t>
            </a:r>
            <a:r>
              <a:rPr lang="ar-SA" sz="2800" b="1" dirty="0" err="1">
                <a:latin typeface="Traditional Arabic" panose="02020603050405020304" pitchFamily="18" charset="-78"/>
                <a:ea typeface="Calibri" panose="020F0502020204030204" pitchFamily="34" charset="0"/>
                <a:cs typeface="+mj-cs"/>
              </a:rPr>
              <a:t>الأذواء</a:t>
            </a:r>
            <a:r>
              <a:rPr lang="ar-SA" sz="2800" b="1" dirty="0">
                <a:latin typeface="Traditional Arabic" panose="02020603050405020304" pitchFamily="18" charset="-78"/>
                <a:ea typeface="Calibri" panose="020F0502020204030204" pitchFamily="34" charset="0"/>
                <a:cs typeface="+mj-cs"/>
              </a:rPr>
              <a:t> كانوا طبقتين : الأولى أ</a:t>
            </a:r>
            <a:r>
              <a:rPr lang="ar-IQ" sz="2800" b="1" dirty="0">
                <a:latin typeface="Traditional Arabic" panose="02020603050405020304" pitchFamily="18" charset="-78"/>
                <a:ea typeface="Calibri" panose="020F0502020204030204" pitchFamily="34" charset="0"/>
                <a:cs typeface="+mj-cs"/>
              </a:rPr>
              <a:t>ذ</a:t>
            </a:r>
            <a:r>
              <a:rPr lang="ar-SA" sz="2800" b="1" dirty="0" err="1">
                <a:latin typeface="Traditional Arabic" panose="02020603050405020304" pitchFamily="18" charset="-78"/>
                <a:ea typeface="Calibri" panose="020F0502020204030204" pitchFamily="34" charset="0"/>
                <a:cs typeface="+mj-cs"/>
              </a:rPr>
              <a:t>واء</a:t>
            </a:r>
            <a:r>
              <a:rPr lang="ar-SA" sz="2800" b="1" dirty="0">
                <a:latin typeface="Traditional Arabic" panose="02020603050405020304" pitchFamily="18" charset="-78"/>
                <a:ea typeface="Calibri" panose="020F0502020204030204" pitchFamily="34" charset="0"/>
                <a:cs typeface="+mj-cs"/>
              </a:rPr>
              <a:t> أقوياء مثل ( ذو ثعلبان وذو خليل وذو سحر وذو جدن وذو صرواح وذو مقار وذو </a:t>
            </a:r>
            <a:r>
              <a:rPr lang="ar-SA" sz="2800" b="1" dirty="0" err="1">
                <a:latin typeface="Traditional Arabic" panose="02020603050405020304" pitchFamily="18" charset="-78"/>
                <a:ea typeface="Calibri" panose="020F0502020204030204" pitchFamily="34" charset="0"/>
                <a:cs typeface="+mj-cs"/>
              </a:rPr>
              <a:t>حزفر</a:t>
            </a:r>
            <a:r>
              <a:rPr lang="ar-SA" sz="2800" b="1" dirty="0">
                <a:latin typeface="Traditional Arabic" panose="02020603050405020304" pitchFamily="18" charset="-78"/>
                <a:ea typeface="Calibri" panose="020F0502020204030204" pitchFamily="34" charset="0"/>
                <a:cs typeface="+mj-cs"/>
              </a:rPr>
              <a:t> وذو </a:t>
            </a:r>
            <a:r>
              <a:rPr lang="ar-SA" sz="2800" b="1" dirty="0" err="1">
                <a:latin typeface="Traditional Arabic" panose="02020603050405020304" pitchFamily="18" charset="-78"/>
                <a:ea typeface="Calibri" panose="020F0502020204030204" pitchFamily="34" charset="0"/>
                <a:cs typeface="+mj-cs"/>
              </a:rPr>
              <a:t>عثكلان</a:t>
            </a:r>
            <a:r>
              <a:rPr lang="ar-SA" sz="2800" b="1" dirty="0">
                <a:latin typeface="Traditional Arabic" panose="02020603050405020304" pitchFamily="18" charset="-78"/>
                <a:ea typeface="Calibri" panose="020F0502020204030204" pitchFamily="34" charset="0"/>
                <a:cs typeface="+mj-cs"/>
              </a:rPr>
              <a:t>) ، أما الطبقة الثانية : </a:t>
            </a:r>
            <a:r>
              <a:rPr lang="ar-SA" sz="2800" b="1" dirty="0" err="1">
                <a:latin typeface="Traditional Arabic" panose="02020603050405020304" pitchFamily="18" charset="-78"/>
                <a:ea typeface="Calibri" panose="020F0502020204030204" pitchFamily="34" charset="0"/>
                <a:cs typeface="+mj-cs"/>
              </a:rPr>
              <a:t>الأذواء</a:t>
            </a:r>
            <a:r>
              <a:rPr lang="ar-SA" sz="2800" b="1" dirty="0">
                <a:latin typeface="Traditional Arabic" panose="02020603050405020304" pitchFamily="18" charset="-78"/>
                <a:ea typeface="Calibri" panose="020F0502020204030204" pitchFamily="34" charset="0"/>
                <a:cs typeface="+mj-cs"/>
              </a:rPr>
              <a:t> المستقلون وهم ( ذو مرافد وذو دفين وذو يزن وذو الرمحين وذو أصبح ) وغيرهم</a:t>
            </a:r>
            <a:r>
              <a:rPr lang="fa-IR" sz="2800" b="1" dirty="0">
                <a:latin typeface="Traditional Arabic" panose="02020603050405020304" pitchFamily="18" charset="-78"/>
                <a:ea typeface="Calibri" panose="020F0502020204030204" pitchFamily="34" charset="0"/>
                <a:cs typeface="+mj-cs"/>
              </a:rPr>
              <a:t> .</a:t>
            </a:r>
            <a:endParaRPr lang="en-US" sz="2800" b="1" dirty="0">
              <a:latin typeface="Traditional Arabic" panose="02020603050405020304" pitchFamily="18" charset="-78"/>
              <a:ea typeface="Calibri" panose="020F0502020204030204" pitchFamily="34" charset="0"/>
              <a:cs typeface="+mj-cs"/>
            </a:endParaRPr>
          </a:p>
        </p:txBody>
      </p:sp>
      <p:sp>
        <p:nvSpPr>
          <p:cNvPr id="8" name="شارة رتبة 7"/>
          <p:cNvSpPr/>
          <p:nvPr/>
        </p:nvSpPr>
        <p:spPr>
          <a:xfrm rot="10800000">
            <a:off x="8200227" y="3849596"/>
            <a:ext cx="755576" cy="1095235"/>
          </a:xfrm>
          <a:prstGeom prst="chevron">
            <a:avLst/>
          </a:prstGeom>
          <a:gradFill>
            <a:gsLst>
              <a:gs pos="75235">
                <a:srgbClr val="FF0000"/>
              </a:gs>
              <a:gs pos="0">
                <a:srgbClr val="FFFF00"/>
              </a:gs>
              <a:gs pos="35000">
                <a:schemeClr val="dk1">
                  <a:tint val="37000"/>
                  <a:satMod val="300000"/>
                </a:schemeClr>
              </a:gs>
              <a:gs pos="100000">
                <a:schemeClr val="dk1">
                  <a:tint val="15000"/>
                  <a:satMod val="350000"/>
                </a:schemeClr>
              </a:gs>
            </a:gsLst>
          </a:gradFill>
          <a:ln w="28575"/>
        </p:spPr>
        <p:style>
          <a:lnRef idx="1">
            <a:schemeClr val="dk1"/>
          </a:lnRef>
          <a:fillRef idx="2">
            <a:schemeClr val="dk1"/>
          </a:fillRef>
          <a:effectRef idx="1">
            <a:schemeClr val="dk1"/>
          </a:effectRef>
          <a:fontRef idx="minor">
            <a:schemeClr val="dk1"/>
          </a:fontRef>
        </p:style>
        <p:txBody>
          <a:bodyPr rtlCol="1" anchor="ctr"/>
          <a:lstStyle/>
          <a:p>
            <a:pPr algn="ctr"/>
            <a:endParaRPr lang="ar-SA">
              <a:solidFill>
                <a:schemeClr val="tx1"/>
              </a:solidFill>
              <a:effectLst>
                <a:glow rad="63500">
                  <a:schemeClr val="accent1">
                    <a:satMod val="175000"/>
                    <a:alpha val="40000"/>
                  </a:schemeClr>
                </a:glow>
              </a:effectLst>
            </a:endParaRPr>
          </a:p>
        </p:txBody>
      </p:sp>
    </p:spTree>
    <p:extLst>
      <p:ext uri="{BB962C8B-B14F-4D97-AF65-F5344CB8AC3E}">
        <p14:creationId xmlns:p14="http://schemas.microsoft.com/office/powerpoint/2010/main" val="263388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extBox 3"/>
          <p:cNvSpPr txBox="1"/>
          <p:nvPr/>
        </p:nvSpPr>
        <p:spPr>
          <a:xfrm>
            <a:off x="239560" y="806647"/>
            <a:ext cx="8664880" cy="524470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just">
              <a:lnSpc>
                <a:spcPct val="107000"/>
              </a:lnSpc>
              <a:spcAft>
                <a:spcPts val="800"/>
              </a:spcAft>
            </a:pPr>
            <a:r>
              <a:rPr lang="ar-IQ" sz="3600" b="1" dirty="0">
                <a:solidFill>
                  <a:srgbClr val="00B050"/>
                </a:solidFill>
                <a:latin typeface="Dubai" panose="020B0503030403030204" pitchFamily="34" charset="-78"/>
                <a:ea typeface="Calibri" panose="020F0502020204030204" pitchFamily="34" charset="0"/>
                <a:cs typeface="Dubai" panose="020B0503030403030204" pitchFamily="34" charset="-78"/>
              </a:rPr>
              <a:t>ثانياً/الاقيال</a:t>
            </a:r>
            <a:r>
              <a:rPr lang="ar-IQ" sz="3200" b="1" dirty="0">
                <a:solidFill>
                  <a:srgbClr val="00B050"/>
                </a:solidFill>
                <a:latin typeface="Dubai" panose="020B0503030403030204" pitchFamily="34" charset="-78"/>
                <a:ea typeface="Calibri" panose="020F0502020204030204" pitchFamily="34" charset="0"/>
                <a:cs typeface="Dubai" panose="020B0503030403030204" pitchFamily="34" charset="-78"/>
              </a:rPr>
              <a:t>:</a:t>
            </a:r>
          </a:p>
          <a:p>
            <a:pPr algn="just">
              <a:lnSpc>
                <a:spcPct val="107000"/>
              </a:lnSpc>
              <a:spcAft>
                <a:spcPts val="800"/>
              </a:spcAft>
            </a:pPr>
            <a:r>
              <a:rPr lang="ar-SA" sz="2800" b="1" dirty="0">
                <a:latin typeface="Traditional Arabic" panose="02020603050405020304" pitchFamily="18" charset="-78"/>
                <a:ea typeface="Calibri" panose="020F0502020204030204" pitchFamily="34" charset="0"/>
                <a:cs typeface="+mj-cs"/>
              </a:rPr>
              <a:t>يعرف القيل بأنه : ملك من ملوك حمير دون الملك الأعظم ، والمرأة قيلة ، وأصله قيل بالتشديد ، كأنه الذي له قول : أي ينفذ قوله ، والجمع أقوال وأقيال .</a:t>
            </a:r>
            <a:endParaRPr lang="ar-IQ" sz="2800" b="1" dirty="0">
              <a:latin typeface="Traditional Arabic" panose="02020603050405020304" pitchFamily="18" charset="-78"/>
              <a:ea typeface="Calibri" panose="020F0502020204030204" pitchFamily="34" charset="0"/>
              <a:cs typeface="+mj-cs"/>
            </a:endParaRPr>
          </a:p>
          <a:p>
            <a:pPr algn="justLow">
              <a:lnSpc>
                <a:spcPct val="107000"/>
              </a:lnSpc>
              <a:spcAft>
                <a:spcPts val="800"/>
              </a:spcAft>
            </a:pPr>
            <a:r>
              <a:rPr lang="ar-SA" sz="2800" b="1" dirty="0">
                <a:latin typeface="Traditional Arabic" panose="02020603050405020304" pitchFamily="18" charset="-78"/>
                <a:ea typeface="Calibri" panose="020F0502020204030204" pitchFamily="34" charset="0"/>
              </a:rPr>
              <a:t>أذن الأقيال هم زعماء البلاد الذين كانوا يتمتعون بسلطة واسعة في إدارة مناطقهم. وكان مرجعهم في الأمور الهامة الى الزعيم الأعلى وهو الملك.</a:t>
            </a:r>
            <a:endParaRPr lang="en-US" sz="2800" b="1" dirty="0">
              <a:latin typeface="Traditional Arabic" panose="02020603050405020304" pitchFamily="18" charset="-78"/>
              <a:ea typeface="Calibri" panose="020F0502020204030204" pitchFamily="34" charset="0"/>
            </a:endParaRPr>
          </a:p>
          <a:p>
            <a:pPr algn="justLow">
              <a:lnSpc>
                <a:spcPct val="107000"/>
              </a:lnSpc>
              <a:spcAft>
                <a:spcPts val="800"/>
              </a:spcAft>
            </a:pPr>
            <a:r>
              <a:rPr lang="ar-SA" sz="2800" b="1" dirty="0">
                <a:latin typeface="Traditional Arabic" panose="02020603050405020304" pitchFamily="18" charset="-78"/>
                <a:ea typeface="Calibri" panose="020F0502020204030204" pitchFamily="34" charset="0"/>
              </a:rPr>
              <a:t>وتسمى المقاطعة التي يحكمها القيل مقولة ويرسم حدودها في العادة املاك قبيلة أو أكثر يحمل رجالها السلاح وتدافع به تحت قيادة قيلها عن اراضيها او تخوض عند الاقتضاء معارك لصالح المملكة كلها.</a:t>
            </a:r>
            <a:endParaRPr lang="ar-IQ" sz="2800" b="1" dirty="0">
              <a:latin typeface="Traditional Arabic" panose="02020603050405020304" pitchFamily="18" charset="-78"/>
              <a:ea typeface="Calibri" panose="020F0502020204030204" pitchFamily="34" charset="0"/>
              <a:cs typeface="+mj-cs"/>
            </a:endParaRPr>
          </a:p>
          <a:p>
            <a:pPr algn="just">
              <a:lnSpc>
                <a:spcPct val="107000"/>
              </a:lnSpc>
              <a:spcAft>
                <a:spcPts val="800"/>
              </a:spcAft>
            </a:pPr>
            <a:endParaRPr lang="en-US" sz="2800" b="1" dirty="0">
              <a:latin typeface="Traditional Arabic" panose="02020603050405020304" pitchFamily="18" charset="-78"/>
              <a:ea typeface="Calibri" panose="020F0502020204030204" pitchFamily="34"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 name="عنوان 1"/>
          <p:cNvSpPr>
            <a:spLocks noGrp="1"/>
          </p:cNvSpPr>
          <p:nvPr>
            <p:ph type="title"/>
          </p:nvPr>
        </p:nvSpPr>
        <p:spPr>
          <a:xfrm>
            <a:off x="575556" y="836712"/>
            <a:ext cx="8012095" cy="128089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ar-IQ" sz="6000" b="1" dirty="0">
                <a:cs typeface="Led Italic Font" panose="02010400000000000000" pitchFamily="2" charset="-78"/>
              </a:rPr>
              <a:t>نشاط</a:t>
            </a:r>
          </a:p>
        </p:txBody>
      </p:sp>
      <p:sp>
        <p:nvSpPr>
          <p:cNvPr id="3" name="مستطيل 2"/>
          <p:cNvSpPr/>
          <p:nvPr/>
        </p:nvSpPr>
        <p:spPr>
          <a:xfrm>
            <a:off x="575556" y="2708920"/>
            <a:ext cx="799288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r-IQ" sz="3600" b="1" dirty="0">
                <a:latin typeface="Traditional Arabic" panose="02020603050405020304" pitchFamily="18" charset="-78"/>
                <a:ea typeface="Calibri" panose="020F0502020204030204" pitchFamily="34" charset="0"/>
                <a:cs typeface="+mj-cs"/>
              </a:rPr>
              <a:t>من وجهة نظركم ما اصل تسمية </a:t>
            </a:r>
            <a:r>
              <a:rPr lang="ar-IQ" sz="3600" b="1" dirty="0" err="1">
                <a:latin typeface="Traditional Arabic" panose="02020603050405020304" pitchFamily="18" charset="-78"/>
                <a:ea typeface="Calibri" panose="020F0502020204030204" pitchFamily="34" charset="0"/>
                <a:cs typeface="+mj-cs"/>
              </a:rPr>
              <a:t>الاذواء</a:t>
            </a:r>
            <a:r>
              <a:rPr lang="ar-IQ" sz="3600" b="1" dirty="0">
                <a:latin typeface="Traditional Arabic" panose="02020603050405020304" pitchFamily="18" charset="-78"/>
                <a:ea typeface="Calibri" panose="020F0502020204030204" pitchFamily="34" charset="0"/>
                <a:cs typeface="+mj-cs"/>
              </a:rPr>
              <a:t> والاقيال؟ والى أي فترة يرجع ظهور هذين المصطلحين؟</a:t>
            </a:r>
            <a:endParaRPr lang="ar-IQ" sz="3600" b="1" dirty="0">
              <a:latin typeface="Traditional Arabic" panose="02020603050405020304" pitchFamily="18" charset="-78"/>
              <a:cs typeface="+mj-cs"/>
            </a:endParaRPr>
          </a:p>
        </p:txBody>
      </p:sp>
    </p:spTree>
    <p:extLst>
      <p:ext uri="{BB962C8B-B14F-4D97-AF65-F5344CB8AC3E}">
        <p14:creationId xmlns:p14="http://schemas.microsoft.com/office/powerpoint/2010/main" val="111281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shadeToTitle="1">
        <a:solidFill>
          <a:srgbClr val="33CCFF"/>
        </a:solidFill>
        <a:effectLst/>
      </p:bgPr>
    </p:bg>
    <p:spTree>
      <p:nvGrpSpPr>
        <p:cNvPr id="1" name=""/>
        <p:cNvGrpSpPr/>
        <p:nvPr/>
      </p:nvGrpSpPr>
      <p:grpSpPr>
        <a:xfrm>
          <a:off x="0" y="0"/>
          <a:ext cx="0" cy="0"/>
          <a:chOff x="0" y="0"/>
          <a:chExt cx="0" cy="0"/>
        </a:xfrm>
      </p:grpSpPr>
      <p:sp>
        <p:nvSpPr>
          <p:cNvPr id="3" name="مستطيل 2"/>
          <p:cNvSpPr/>
          <p:nvPr/>
        </p:nvSpPr>
        <p:spPr>
          <a:xfrm>
            <a:off x="260628" y="1052736"/>
            <a:ext cx="8622744" cy="4031873"/>
          </a:xfrm>
          <a:prstGeom prst="rect">
            <a:avLst/>
          </a:prstGeom>
          <a:solidFill>
            <a:schemeClr val="lt1"/>
          </a:solidFill>
          <a:ln>
            <a:solidFill>
              <a:srgbClr val="7030A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r-IQ" sz="3200" b="1" dirty="0">
                <a:solidFill>
                  <a:srgbClr val="FF0000"/>
                </a:solidFill>
                <a:latin typeface="Traditional Arabic" panose="02020603050405020304" pitchFamily="18" charset="-78"/>
                <a:ea typeface="Calibri" panose="020F0502020204030204" pitchFamily="34" charset="0"/>
                <a:cs typeface="+mj-cs"/>
              </a:rPr>
              <a:t>قبائل الاذواء والاقيال:</a:t>
            </a:r>
          </a:p>
          <a:p>
            <a:pPr algn="just"/>
            <a:r>
              <a:rPr lang="ar-SA" sz="2800" b="1" dirty="0">
                <a:latin typeface="Traditional Arabic" panose="02020603050405020304" pitchFamily="18" charset="-78"/>
                <a:ea typeface="Calibri" panose="020F0502020204030204" pitchFamily="34" charset="0"/>
                <a:cs typeface="+mj-cs"/>
              </a:rPr>
              <a:t>يلاحظ من نقوش المسند ان أهل اليمن قد استعملوا مصطلح (شعب) للدلالة على الجماعة الحضرية </a:t>
            </a:r>
            <a:r>
              <a:rPr lang="ar-IQ" sz="2800" b="1" dirty="0">
                <a:latin typeface="Traditional Arabic" panose="02020603050405020304" pitchFamily="18" charset="-78"/>
                <a:ea typeface="Calibri" panose="020F0502020204030204" pitchFamily="34" charset="0"/>
                <a:cs typeface="+mj-cs"/>
              </a:rPr>
              <a:t>و</a:t>
            </a:r>
            <a:r>
              <a:rPr lang="ar-SA" sz="2800" b="1" dirty="0">
                <a:latin typeface="Traditional Arabic" panose="02020603050405020304" pitchFamily="18" charset="-78"/>
                <a:ea typeface="Calibri" panose="020F0502020204030204" pitchFamily="34" charset="0"/>
                <a:cs typeface="+mj-cs"/>
              </a:rPr>
              <a:t>إن لفظة شعب تدل على اتباع القيل والذو وتأتي أحياناً لتدل على اتحاد أو جماعة او شعوب كما في عبارة ( الشعب سمعي ) من وجود ( الشعب حاشد)، إذ إن حاشد هي احد اثلاث سمعي . </a:t>
            </a:r>
            <a:endParaRPr lang="ar-IQ" sz="2800" b="1" dirty="0">
              <a:latin typeface="Traditional Arabic" panose="02020603050405020304" pitchFamily="18" charset="-78"/>
              <a:ea typeface="Calibri" panose="020F0502020204030204" pitchFamily="34" charset="0"/>
              <a:cs typeface="+mj-cs"/>
            </a:endParaRPr>
          </a:p>
          <a:p>
            <a:pPr algn="just"/>
            <a:r>
              <a:rPr lang="ar-IQ" sz="2800" b="1" dirty="0">
                <a:latin typeface="Traditional Arabic" panose="02020603050405020304" pitchFamily="18" charset="-78"/>
                <a:cs typeface="+mj-cs"/>
              </a:rPr>
              <a:t>تغيرت البنية الداخلية للقبائل فتحولت الى قبائل اقليمية ، فنجد الأقيال في المرتفعات بمثابة حكام محليين يتمتعون بالاستقلال الداخلي ضمن صيغة اتحادية يجمعها الولاء لملوك سبا  . بل وأصبحوا ينافسون السلطة ، فكان لكل قيل ينشد ان يكون ملكاً على سبأ. ومن هذه القبائل: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مستطيل 3"/>
          <p:cNvSpPr/>
          <p:nvPr/>
        </p:nvSpPr>
        <p:spPr>
          <a:xfrm>
            <a:off x="219864" y="548680"/>
            <a:ext cx="8622744"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ar-IQ" sz="2800" b="1" dirty="0">
                <a:solidFill>
                  <a:srgbClr val="FF0000"/>
                </a:solidFill>
                <a:latin typeface="Traditional Arabic" panose="02020603050405020304" pitchFamily="18" charset="-78"/>
                <a:cs typeface="+mj-cs"/>
              </a:rPr>
              <a:t>(جرت):</a:t>
            </a:r>
          </a:p>
          <a:p>
            <a:pPr algn="just"/>
            <a:r>
              <a:rPr lang="ar-IQ" sz="2800" b="1" dirty="0">
                <a:latin typeface="Traditional Arabic" panose="02020603050405020304" pitchFamily="18" charset="-78"/>
                <a:cs typeface="+mj-cs"/>
              </a:rPr>
              <a:t>يتبين من دراسة النقوش التي اشارت الى ( جرت ) ان ( جرت ) أسرة واحدة من عشيرة </a:t>
            </a:r>
            <a:r>
              <a:rPr lang="ar-IQ" sz="2800" b="1" dirty="0" err="1">
                <a:latin typeface="Traditional Arabic" panose="02020603050405020304" pitchFamily="18" charset="-78"/>
                <a:cs typeface="+mj-cs"/>
              </a:rPr>
              <a:t>سمهرم</a:t>
            </a:r>
            <a:r>
              <a:rPr lang="ar-IQ" sz="2800" b="1" dirty="0">
                <a:latin typeface="Traditional Arabic" panose="02020603050405020304" pitchFamily="18" charset="-78"/>
                <a:cs typeface="+mj-cs"/>
              </a:rPr>
              <a:t> من قبيلة ذمري ، ويظهر ان قبيلة ( جرت ) برزت على مسرح الأحداث السياسية في حوالي سنة ( ٨٠م) وذلك لأن هيبة الملوك في مأرب كانت قد ضعفت وقوة أمراء الإقطاع القبلي في مخاليف اليمن زادت . كما تمكنت هذه القبيلة بقيادة أقيالها من القضاء على جيش الاحباش وعادوا بالغنائم فقدموا الشكر </a:t>
            </a:r>
            <a:r>
              <a:rPr lang="ar-IQ" sz="2800" b="1" dirty="0" err="1">
                <a:latin typeface="Traditional Arabic" panose="02020603050405020304" pitchFamily="18" charset="-78"/>
                <a:cs typeface="+mj-cs"/>
              </a:rPr>
              <a:t>للالهة</a:t>
            </a:r>
            <a:r>
              <a:rPr lang="ar-IQ" sz="2800" b="1" dirty="0">
                <a:latin typeface="Traditional Arabic" panose="02020603050405020304" pitchFamily="18" charset="-78"/>
                <a:cs typeface="+mj-cs"/>
              </a:rPr>
              <a:t> لأنها منت عليهم بالأموال والثروة حتى تمكنوا من تشييد الأبنية وزخرفتها في مدينة نعض </a:t>
            </a:r>
            <a:r>
              <a:rPr lang="ar-IQ" sz="2800" b="1" dirty="0" err="1">
                <a:latin typeface="Traditional Arabic" panose="02020603050405020304" pitchFamily="18" charset="-78"/>
                <a:cs typeface="+mj-cs"/>
              </a:rPr>
              <a:t>الجريتية</a:t>
            </a:r>
            <a:r>
              <a:rPr lang="ar-IQ" sz="2800" b="1" dirty="0">
                <a:latin typeface="Traditional Arabic" panose="02020603050405020304" pitchFamily="18" charset="-78"/>
                <a:cs typeface="+mj-cs"/>
              </a:rPr>
              <a:t> وكان ذلك في عهد الشرح يحضب وأخيه </a:t>
            </a:r>
            <a:r>
              <a:rPr lang="ar-IQ" sz="2800" b="1" dirty="0" err="1">
                <a:latin typeface="Traditional Arabic" panose="02020603050405020304" pitchFamily="18" charset="-78"/>
                <a:cs typeface="+mj-cs"/>
              </a:rPr>
              <a:t>يازل</a:t>
            </a:r>
            <a:r>
              <a:rPr lang="ar-IQ" sz="2800" b="1" dirty="0">
                <a:latin typeface="Traditional Arabic" panose="02020603050405020304" pitchFamily="18" charset="-78"/>
                <a:cs typeface="+mj-cs"/>
              </a:rPr>
              <a:t> بين ملكي سبا وذي ريدان.</a:t>
            </a:r>
          </a:p>
        </p:txBody>
      </p:sp>
    </p:spTree>
    <p:extLst>
      <p:ext uri="{BB962C8B-B14F-4D97-AF65-F5344CB8AC3E}">
        <p14:creationId xmlns:p14="http://schemas.microsoft.com/office/powerpoint/2010/main" val="202831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ملتقى">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1965</TotalTime>
  <Words>859</Words>
  <Application>Microsoft Office PowerPoint</Application>
  <PresentationFormat>On-screen Show (4:3)</PresentationFormat>
  <Paragraphs>36</Paragraphs>
  <Slides>13</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vt:i4>
      </vt:variant>
    </vt:vector>
  </HeadingPairs>
  <TitlesOfParts>
    <vt:vector size="27" baseType="lpstr">
      <vt:lpstr>Arabic Typesetting</vt:lpstr>
      <vt:lpstr>Arial</vt:lpstr>
      <vt:lpstr>Bodoni MT</vt:lpstr>
      <vt:lpstr>Calibri</vt:lpstr>
      <vt:lpstr>Calibri Light</vt:lpstr>
      <vt:lpstr>Dubai</vt:lpstr>
      <vt:lpstr>Lucida Sans Unicode</vt:lpstr>
      <vt:lpstr>Monotype Koufi</vt:lpstr>
      <vt:lpstr>Traditional Arabic</vt:lpstr>
      <vt:lpstr>Verdana</vt:lpstr>
      <vt:lpstr>Wingdings 2</vt:lpstr>
      <vt:lpstr>Wingdings 3</vt:lpstr>
      <vt:lpstr>Office Theme</vt:lpstr>
      <vt:lpstr>ملتقى</vt:lpstr>
      <vt:lpstr>PowerPoint Presentation</vt:lpstr>
      <vt:lpstr>PowerPoint Presentation</vt:lpstr>
      <vt:lpstr>PowerPoint Presentation</vt:lpstr>
      <vt:lpstr>PowerPoint Presentation</vt:lpstr>
      <vt:lpstr>PowerPoint Presentation</vt:lpstr>
      <vt:lpstr>PowerPoint Presentation</vt:lpstr>
      <vt:lpstr>نشاط</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armen</dc:creator>
  <cp:lastModifiedBy>Zaraa</cp:lastModifiedBy>
  <cp:revision>120</cp:revision>
  <dcterms:created xsi:type="dcterms:W3CDTF">2015-12-27T17:22:39Z</dcterms:created>
  <dcterms:modified xsi:type="dcterms:W3CDTF">2023-12-29T06:24:46Z</dcterms:modified>
</cp:coreProperties>
</file>